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5"/>
  </p:notesMasterIdLst>
  <p:sldIdLst>
    <p:sldId id="284" r:id="rId2"/>
    <p:sldId id="287" r:id="rId3"/>
    <p:sldId id="288" r:id="rId4"/>
    <p:sldId id="307" r:id="rId5"/>
    <p:sldId id="314" r:id="rId6"/>
    <p:sldId id="317" r:id="rId7"/>
    <p:sldId id="318" r:id="rId8"/>
    <p:sldId id="319" r:id="rId9"/>
    <p:sldId id="320" r:id="rId10"/>
    <p:sldId id="256" r:id="rId11"/>
    <p:sldId id="313" r:id="rId12"/>
    <p:sldId id="326" r:id="rId13"/>
    <p:sldId id="311" r:id="rId14"/>
    <p:sldId id="312" r:id="rId15"/>
    <p:sldId id="257" r:id="rId16"/>
    <p:sldId id="327" r:id="rId17"/>
    <p:sldId id="308" r:id="rId18"/>
    <p:sldId id="336" r:id="rId19"/>
    <p:sldId id="337" r:id="rId20"/>
    <p:sldId id="338" r:id="rId21"/>
    <p:sldId id="258" r:id="rId22"/>
    <p:sldId id="328" r:id="rId23"/>
    <p:sldId id="259" r:id="rId24"/>
    <p:sldId id="261" r:id="rId25"/>
    <p:sldId id="339" r:id="rId26"/>
    <p:sldId id="330" r:id="rId27"/>
    <p:sldId id="340" r:id="rId28"/>
    <p:sldId id="321" r:id="rId29"/>
    <p:sldId id="322" r:id="rId30"/>
    <p:sldId id="323" r:id="rId31"/>
    <p:sldId id="324" r:id="rId32"/>
    <p:sldId id="332" r:id="rId33"/>
    <p:sldId id="297" r:id="rId34"/>
    <p:sldId id="334" r:id="rId35"/>
    <p:sldId id="309" r:id="rId36"/>
    <p:sldId id="331" r:id="rId37"/>
    <p:sldId id="315" r:id="rId38"/>
    <p:sldId id="342" r:id="rId39"/>
    <p:sldId id="341" r:id="rId40"/>
    <p:sldId id="335" r:id="rId41"/>
    <p:sldId id="333" r:id="rId42"/>
    <p:sldId id="305" r:id="rId43"/>
    <p:sldId id="285" r:id="rId44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1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4A2B0-1A23-4EFE-8246-019A65DA71CA}" type="datetimeFigureOut">
              <a:rPr lang="tr-TR" smtClean="0"/>
              <a:t>28.08.2018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364FA-AA19-4563-A5A7-74DD6135F6E8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5864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E034F21-7319-48EB-803A-94FE7E022087}" type="slidenum">
              <a:rPr lang="tr-TR" smtClean="0"/>
              <a:pPr eaLnBrk="1" hangingPunct="1"/>
              <a:t>1</a:t>
            </a:fld>
            <a:endParaRPr lang="tr-TR" smtClean="0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9730" tIns="44865" rIns="89730" bIns="44865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tr-T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5715" name="2 Not Yer Tutucusu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smtClean="0">
                <a:latin typeface="Arial" pitchFamily="34" charset="0"/>
              </a:rPr>
              <a:t>Dopamin PFC üzerinde inhibitör. Şizofrenide bilinç düşük</a:t>
            </a:r>
          </a:p>
        </p:txBody>
      </p:sp>
      <p:sp>
        <p:nvSpPr>
          <p:cNvPr id="115716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798C475-5BB3-4A75-AC3E-66D5E54D4FA1}" type="slidenum">
              <a:rPr lang="tr-TR" smtClean="0">
                <a:latin typeface="Arial" pitchFamily="34" charset="0"/>
              </a:rPr>
              <a:pPr eaLnBrk="1" hangingPunct="1"/>
              <a:t>28</a:t>
            </a:fld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5171" name="2 Not Yer Tutucusu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smtClean="0">
                <a:latin typeface="Arial" pitchFamily="34" charset="0"/>
              </a:rPr>
              <a:t>DALGINLAŞTIRTIRICILAR BULANIKLAŞTIRANLAR YA DA KESİNTİYE UĞRATANLAR</a:t>
            </a:r>
          </a:p>
        </p:txBody>
      </p:sp>
      <p:sp>
        <p:nvSpPr>
          <p:cNvPr id="135172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EACC844-8D2E-4EFE-A8E5-27DBF01B4780}" type="slidenum">
              <a:rPr lang="tr-TR" smtClean="0">
                <a:latin typeface="Arial" pitchFamily="34" charset="0"/>
              </a:rPr>
              <a:pPr eaLnBrk="1" hangingPunct="1"/>
              <a:t>29</a:t>
            </a:fld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2 Not Yer Tutucusu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smtClean="0">
                <a:latin typeface="Arial" pitchFamily="34" charset="0"/>
              </a:rPr>
              <a:t>HAFIZA DİKKAT DEMEKTİR. MEŞGUL YA DA KARIŞIK BEYİN BOŞ YERE OKUR. ÖĞRENEMEZ..</a:t>
            </a:r>
          </a:p>
        </p:txBody>
      </p:sp>
      <p:sp>
        <p:nvSpPr>
          <p:cNvPr id="185348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A3ECCC0-5D08-4038-9D83-158A0B83C749}" type="slidenum">
              <a:rPr lang="tr-TR" smtClean="0">
                <a:latin typeface="Arial" pitchFamily="34" charset="0"/>
              </a:rPr>
              <a:pPr eaLnBrk="1" hangingPunct="1"/>
              <a:t>32</a:t>
            </a:fld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9683" name="2 Not Yer Tutucusu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smtClean="0">
                <a:latin typeface="Arial" pitchFamily="34" charset="0"/>
              </a:rPr>
              <a:t>ÖZELLİKLE ADAPTASYON AĞIRLIKLI</a:t>
            </a:r>
          </a:p>
        </p:txBody>
      </p:sp>
      <p:sp>
        <p:nvSpPr>
          <p:cNvPr id="199684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C37AC5E-1002-4268-9E0B-B1569D38CC69}" type="slidenum">
              <a:rPr lang="tr-TR" smtClean="0">
                <a:latin typeface="Arial" pitchFamily="34" charset="0"/>
              </a:rPr>
              <a:pPr eaLnBrk="1" hangingPunct="1"/>
              <a:t>34</a:t>
            </a:fld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  <a:defRPr/>
            </a:pPr>
            <a:r>
              <a:rPr lang="tr-TR" b="1" dirty="0" smtClean="0"/>
              <a:t>Zekânın doğuştan mı yoksa sonradan çevresel faktörlerle mi oluştuğu konusundaki tartışma halen sürüp gitmekle birlikte her iki faktörün de son derece önemli olduğu ortaya çıkmış gibidir.  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tr-TR" b="1" dirty="0" smtClean="0"/>
              <a:t>Genlerin önemli olduğunu ileri sürenlerin verdikleri örneklerden bazıları şöyle sıralanabilir: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tr-TR" b="1" dirty="0" smtClean="0"/>
              <a:t>Tek yumurta ikizleri üzerinde yapılan deneyler göstermiştir ki, tek yumurta ikizlerinin I.Q. </a:t>
            </a:r>
            <a:r>
              <a:rPr lang="tr-TR" b="1" dirty="0" err="1" smtClean="0"/>
              <a:t>leri</a:t>
            </a:r>
            <a:r>
              <a:rPr lang="tr-TR" b="1" dirty="0" smtClean="0"/>
              <a:t> çift yumurta ikizlerinkine göre birbirine daha yakindir.  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tr-TR" b="1" dirty="0" smtClean="0"/>
              <a:t>Aynı evde büyüyen kardeşlerin I.Q. </a:t>
            </a:r>
            <a:r>
              <a:rPr lang="tr-TR" b="1" dirty="0" err="1" smtClean="0"/>
              <a:t>leri</a:t>
            </a:r>
            <a:r>
              <a:rPr lang="tr-TR" b="1" dirty="0" smtClean="0"/>
              <a:t>, o eve evlatlık olarak alınan ve diğer kardeşlerle birlikte büyüyen çocuklara göre birbirlerininkine daha yakindir.  </a:t>
            </a:r>
            <a:endParaRPr lang="en-US" b="1" dirty="0" smtClean="0"/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tr-TR" b="1" dirty="0" smtClean="0"/>
              <a:t>Çevresel faktörlerin daha önemli olduğunu ileri sürenlerin verdikleri örneklerden bazıları ise şu şekilde sıralanabilir:  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tr-TR" b="1" dirty="0" smtClean="0"/>
              <a:t>Aynı evde büyüyen tek yumurta ikizlerinin I.Q. </a:t>
            </a:r>
            <a:r>
              <a:rPr lang="tr-TR" b="1" dirty="0" err="1" smtClean="0"/>
              <a:t>leri</a:t>
            </a:r>
            <a:r>
              <a:rPr lang="tr-TR" b="1" dirty="0" smtClean="0"/>
              <a:t> farkı evlerde büyüyen tek yumurta ikizlerinin I.Q. </a:t>
            </a:r>
            <a:r>
              <a:rPr lang="tr-TR" b="1" dirty="0" err="1" smtClean="0"/>
              <a:t>lerine</a:t>
            </a:r>
            <a:r>
              <a:rPr lang="tr-TR" b="1" dirty="0" smtClean="0"/>
              <a:t> göre birbirine daha yakindir.  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tr-TR" b="1" dirty="0" smtClean="0"/>
              <a:t>Okula düzenli devam ediş ile I.Q. testinde alınan not arasında doğru bir orantı vardır.  </a:t>
            </a:r>
            <a:endParaRPr lang="en-US" b="1" dirty="0" smtClean="0"/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b="1" dirty="0" err="1" smtClean="0"/>
              <a:t>Intraüterin</a:t>
            </a:r>
            <a:r>
              <a:rPr lang="en-US" b="1" dirty="0" smtClean="0"/>
              <a:t> </a:t>
            </a:r>
            <a:r>
              <a:rPr lang="en-US" b="1" dirty="0" err="1" smtClean="0"/>
              <a:t>beslenme</a:t>
            </a:r>
            <a:r>
              <a:rPr lang="en-US" b="1" dirty="0" smtClean="0"/>
              <a:t> / </a:t>
            </a:r>
            <a:r>
              <a:rPr lang="en-US" b="1" dirty="0" err="1" smtClean="0"/>
              <a:t>doğum</a:t>
            </a:r>
            <a:r>
              <a:rPr lang="en-US" b="1" dirty="0" smtClean="0"/>
              <a:t> </a:t>
            </a:r>
            <a:r>
              <a:rPr lang="en-US" b="1" dirty="0" err="1" smtClean="0"/>
              <a:t>ağırlığı</a:t>
            </a:r>
            <a:r>
              <a:rPr lang="en-US" b="1" dirty="0" smtClean="0"/>
              <a:t> </a:t>
            </a:r>
            <a:r>
              <a:rPr lang="en-US" b="1" dirty="0" err="1" smtClean="0"/>
              <a:t>ile</a:t>
            </a:r>
            <a:r>
              <a:rPr lang="en-US" b="1" dirty="0" smtClean="0"/>
              <a:t> IQ </a:t>
            </a:r>
            <a:r>
              <a:rPr lang="en-US" b="1" dirty="0" err="1" smtClean="0"/>
              <a:t>arasında</a:t>
            </a:r>
            <a:r>
              <a:rPr lang="en-US" b="1" dirty="0" smtClean="0"/>
              <a:t> </a:t>
            </a:r>
            <a:r>
              <a:rPr lang="en-US" b="1" dirty="0" err="1" smtClean="0"/>
              <a:t>kuvvetli</a:t>
            </a:r>
            <a:r>
              <a:rPr lang="en-US" b="1" dirty="0" smtClean="0"/>
              <a:t> </a:t>
            </a:r>
            <a:r>
              <a:rPr lang="en-US" b="1" dirty="0" err="1" smtClean="0"/>
              <a:t>bir</a:t>
            </a:r>
            <a:r>
              <a:rPr lang="en-US" b="1" dirty="0" smtClean="0"/>
              <a:t> </a:t>
            </a:r>
            <a:r>
              <a:rPr lang="en-US" b="1" dirty="0" err="1" smtClean="0"/>
              <a:t>ilişki</a:t>
            </a:r>
            <a:r>
              <a:rPr lang="en-US" b="1" dirty="0" smtClean="0"/>
              <a:t> </a:t>
            </a:r>
            <a:r>
              <a:rPr lang="en-US" b="1" dirty="0" err="1" smtClean="0"/>
              <a:t>vardır</a:t>
            </a:r>
            <a:endParaRPr lang="en-US" b="1" dirty="0" smtClean="0"/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en-US" b="1" dirty="0" smtClean="0"/>
              <a:t>A</a:t>
            </a:r>
            <a:r>
              <a:rPr lang="tr-TR" b="1" dirty="0" err="1" smtClean="0"/>
              <a:t>nne</a:t>
            </a:r>
            <a:r>
              <a:rPr lang="tr-TR" b="1" dirty="0" smtClean="0"/>
              <a:t> sütü ile beslenen çocuklar, anne sütü emmemiş olanlara göre daha yüksek I.Q. notu almaktadırlar.</a:t>
            </a:r>
          </a:p>
          <a:p>
            <a:pPr>
              <a:defRPr/>
            </a:pPr>
            <a:endParaRPr lang="tr-T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2 Not Yer Tutucusu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smtClean="0">
                <a:latin typeface="Arial" pitchFamily="34" charset="0"/>
              </a:rPr>
              <a:t>GELİŞİMSEL SÜREÇTE PFC OLGUNLAŞIYOR. BİLİNÇTE DE AYNI MEKANİZMA GEÇERLİ</a:t>
            </a:r>
          </a:p>
        </p:txBody>
      </p:sp>
      <p:sp>
        <p:nvSpPr>
          <p:cNvPr id="90116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7BF98DD-0C87-4352-9378-22E7DF8EB5CE}" type="slidenum">
              <a:rPr lang="tr-TR" smtClean="0">
                <a:latin typeface="Arial" pitchFamily="34" charset="0"/>
              </a:rPr>
              <a:pPr eaLnBrk="1" hangingPunct="1"/>
              <a:t>12</a:t>
            </a:fld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7B80C8D3-5D22-4F37-A6D3-8D3551C7F06C}" type="slidenum">
              <a:rPr lang="tr-TR">
                <a:latin typeface="Calibri" pitchFamily="34" charset="0"/>
              </a:rPr>
              <a:pPr/>
              <a:t>13</a:t>
            </a:fld>
            <a:endParaRPr lang="tr-TR">
              <a:latin typeface="Calibri" pitchFamily="34" charset="0"/>
            </a:endParaRPr>
          </a:p>
        </p:txBody>
      </p:sp>
      <p:sp>
        <p:nvSpPr>
          <p:cNvPr id="63491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</p:spPr>
      </p:sp>
      <p:sp>
        <p:nvSpPr>
          <p:cNvPr id="6349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63" name="2 Not Yer Tutucusu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smtClean="0">
                <a:latin typeface="Arial" pitchFamily="34" charset="0"/>
              </a:rPr>
              <a:t>Dentritik Bağlantı artışı Orman olma</a:t>
            </a:r>
          </a:p>
        </p:txBody>
      </p:sp>
      <p:sp>
        <p:nvSpPr>
          <p:cNvPr id="92164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FDB620C-7BFB-41D2-922F-B0E0D16D0BB0}" type="slidenum">
              <a:rPr lang="tr-TR" smtClean="0">
                <a:latin typeface="Arial" pitchFamily="34" charset="0"/>
              </a:rPr>
              <a:pPr eaLnBrk="1" hangingPunct="1"/>
              <a:t>16</a:t>
            </a:fld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883" name="2 Not Yer Tutucusu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smtClean="0">
                <a:latin typeface="Arial" pitchFamily="34" charset="0"/>
              </a:rPr>
              <a:t>Esas oğlan Dopamin</a:t>
            </a:r>
          </a:p>
        </p:txBody>
      </p:sp>
      <p:sp>
        <p:nvSpPr>
          <p:cNvPr id="122884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80ABF6E-D39D-4F0E-8958-638CD3A95446}" type="slidenum">
              <a:rPr lang="tr-TR" smtClean="0">
                <a:latin typeface="Arial" pitchFamily="34" charset="0"/>
              </a:rPr>
              <a:pPr eaLnBrk="1" hangingPunct="1"/>
              <a:t>25</a:t>
            </a:fld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5" name="2 Not Yer Tutucusu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smtClean="0">
                <a:latin typeface="Arial" pitchFamily="34" charset="0"/>
              </a:rPr>
              <a:t>ALTI ADET LİMBİK HAZ SAĞLAYICI - HEDONİK KİŞİLER</a:t>
            </a:r>
          </a:p>
        </p:txBody>
      </p:sp>
      <p:sp>
        <p:nvSpPr>
          <p:cNvPr id="151556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64833C7-4F39-45A5-B483-54F3D313D36B}" type="slidenum">
              <a:rPr lang="tr-TR" smtClean="0">
                <a:latin typeface="Arial" pitchFamily="34" charset="0"/>
              </a:rPr>
              <a:pPr eaLnBrk="1" hangingPunct="1"/>
              <a:t>26</a:t>
            </a:fld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1 Slayt Görüntüsü Yer Tutucusu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2 Not Yer Tutucusu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tr-TR" smtClean="0">
                <a:latin typeface="Arial" pitchFamily="34" charset="0"/>
              </a:rPr>
              <a:t>BİLİMSEL ÇALIŞABİLMENİN ÖNÜNÜ AÇAN TEKNOLOJİK GELİŞME ÖRNEĞİ</a:t>
            </a:r>
          </a:p>
        </p:txBody>
      </p:sp>
      <p:sp>
        <p:nvSpPr>
          <p:cNvPr id="163844" name="3 Slayt Numarası Yer Tutucusu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72A2576-62FF-406B-90BB-0005DE80DADD}" type="slidenum">
              <a:rPr lang="tr-TR" smtClean="0">
                <a:latin typeface="Arial" pitchFamily="34" charset="0"/>
              </a:rPr>
              <a:pPr eaLnBrk="1" hangingPunct="1"/>
              <a:t>27</a:t>
            </a:fld>
            <a:endParaRPr lang="tr-TR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2FECBE-1629-4D62-88BD-9B9D576ED533}" type="datetime1">
              <a:rPr lang="tr-TR" smtClean="0"/>
              <a:t>28.08.2018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D5405-FC1F-4988-8EF9-61D8344FCB48}" type="datetime1">
              <a:rPr lang="tr-TR" smtClean="0"/>
              <a:t>28.08.2018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A2A0-B150-4C7B-BFEB-DD29871F1B45}" type="datetime1">
              <a:rPr lang="tr-TR" smtClean="0"/>
              <a:t>28.08.2018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32DD-5ADF-45F4-99DD-896BF4B7E745}" type="datetime1">
              <a:rPr lang="tr-TR" smtClean="0"/>
              <a:t>28.08.2018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43ECA-8010-47E0-9EC8-4A16231E3151}" type="datetime1">
              <a:rPr lang="tr-TR" smtClean="0"/>
              <a:t>28.08.2018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13C7B5-1B78-4C24-9144-AEDB3EE83AD0}" type="datetime1">
              <a:rPr lang="tr-TR" smtClean="0"/>
              <a:t>28.08.2018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2DE57-27D6-4FE2-9123-A2D2952223FC}" type="datetime1">
              <a:rPr lang="tr-TR" smtClean="0"/>
              <a:t>28.08.2018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0A80E-8B57-48EB-89CE-68CBB81C38FE}" type="datetime1">
              <a:rPr lang="tr-TR" smtClean="0"/>
              <a:t>28.08.2018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A3B4B-AC0E-4D89-BB96-99C7ECCB2B18}" type="datetime1">
              <a:rPr lang="tr-TR" smtClean="0"/>
              <a:t>28.08.2018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996CB2-122D-41FE-ACC4-6F58227B5132}" type="datetime1">
              <a:rPr lang="tr-TR" smtClean="0"/>
              <a:t>28.08.2018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66B92-3F6C-4719-8280-7A5C386E435C}" type="datetime1">
              <a:rPr lang="tr-TR" smtClean="0"/>
              <a:t>28.08.2018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55852B-2A3F-44FF-B505-96587CB0590F}" type="datetime1">
              <a:rPr lang="tr-TR" smtClean="0"/>
              <a:t>28.08.2018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Intelligence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Veri Yer Tutucusu 1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D5B3764-2938-4178-AFFE-945F3B18F530}" type="datetime1">
              <a:rPr lang="tr-TR" smtClean="0"/>
              <a:pPr/>
              <a:t>28.08.2018</a:t>
            </a:fld>
            <a:endParaRPr lang="tr-TR" smtClean="0"/>
          </a:p>
        </p:txBody>
      </p:sp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1295400" y="4495800"/>
            <a:ext cx="6781800" cy="1752600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tr-TR" sz="2800" b="1">
                <a:solidFill>
                  <a:srgbClr val="FFFF00"/>
                </a:solidFill>
                <a:latin typeface="Comic Sans MS" pitchFamily="66" charset="0"/>
              </a:rPr>
              <a:t>Dr. Bekir Faruk ERDEN</a:t>
            </a:r>
          </a:p>
          <a:p>
            <a:pPr algn="ctr">
              <a:spcBef>
                <a:spcPct val="25000"/>
              </a:spcBef>
            </a:pPr>
            <a:r>
              <a:rPr lang="tr-TR" sz="2400" b="1">
                <a:solidFill>
                  <a:srgbClr val="FFFF00"/>
                </a:solidFill>
                <a:latin typeface="Comic Sans MS" pitchFamily="66" charset="0"/>
              </a:rPr>
              <a:t>Kocaeli Üniversitesi Tıp Fakültesi,</a:t>
            </a:r>
          </a:p>
          <a:p>
            <a:pPr algn="ctr"/>
            <a:r>
              <a:rPr lang="tr-TR" sz="2400" b="1">
                <a:solidFill>
                  <a:srgbClr val="FFFF00"/>
                </a:solidFill>
                <a:latin typeface="Comic Sans MS" pitchFamily="66" charset="0"/>
              </a:rPr>
              <a:t>Farmakoloji Anabilim Dalı</a:t>
            </a:r>
          </a:p>
          <a:p>
            <a:pPr algn="ctr"/>
            <a:r>
              <a:rPr lang="tr-TR" sz="2400" b="1">
                <a:solidFill>
                  <a:srgbClr val="FFFF00"/>
                </a:solidFill>
                <a:latin typeface="Comic Sans MS" pitchFamily="66" charset="0"/>
              </a:rPr>
              <a:t>Öğretim Üyesi</a:t>
            </a:r>
            <a:endParaRPr lang="en-US" sz="3200" b="1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1081088" y="422275"/>
            <a:ext cx="163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tr-TR" sz="2400">
              <a:latin typeface="Times New Roman" pitchFamily="18" charset="0"/>
            </a:endParaRPr>
          </a:p>
        </p:txBody>
      </p:sp>
      <p:sp>
        <p:nvSpPr>
          <p:cNvPr id="4101" name="Text Box 4"/>
          <p:cNvSpPr txBox="1">
            <a:spLocks noChangeArrowheads="1"/>
          </p:cNvSpPr>
          <p:nvPr/>
        </p:nvSpPr>
        <p:spPr bwMode="auto">
          <a:xfrm>
            <a:off x="5776913" y="6137275"/>
            <a:ext cx="18430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tr-TR" sz="2400">
              <a:latin typeface="Times New Roman" pitchFamily="18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685800" y="2895600"/>
            <a:ext cx="8001000" cy="1219200"/>
          </a:xfrm>
          <a:prstGeom prst="rect">
            <a:avLst/>
          </a:prstGeom>
          <a:solidFill>
            <a:srgbClr val="00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</a:pPr>
            <a:r>
              <a:rPr lang="tr-TR" sz="3200" b="1" dirty="0" smtClean="0">
                <a:solidFill>
                  <a:srgbClr val="FFFF00"/>
                </a:solidFill>
              </a:rPr>
              <a:t>ZEKAMIZA DOKUNANLAR</a:t>
            </a:r>
            <a:r>
              <a:rPr lang="tr-TR" sz="3200" dirty="0" smtClean="0">
                <a:solidFill>
                  <a:srgbClr val="FFFF00"/>
                </a:solidFill>
              </a:rPr>
              <a:t> 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7467600" y="6400800"/>
            <a:ext cx="1219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tr-TR" sz="2400">
              <a:latin typeface="Times New Roman" pitchFamily="18" charset="0"/>
            </a:endParaRPr>
          </a:p>
        </p:txBody>
      </p:sp>
      <p:graphicFrame>
        <p:nvGraphicFramePr>
          <p:cNvPr id="4104" name="Nesne 1"/>
          <p:cNvGraphicFramePr>
            <a:graphicFrameLocks noChangeAspect="1"/>
          </p:cNvGraphicFramePr>
          <p:nvPr/>
        </p:nvGraphicFramePr>
        <p:xfrm>
          <a:off x="827088" y="549275"/>
          <a:ext cx="7859712" cy="180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" name="Photo Editor Fotoğrafı" r:id="rId4" imgW="7323810" imgH="1628571" progId="MSPhotoEd.3">
                  <p:embed/>
                </p:oleObj>
              </mc:Choice>
              <mc:Fallback>
                <p:oleObj name="Photo Editor Fotoğrafı" r:id="rId4" imgW="7323810" imgH="1628571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549275"/>
                        <a:ext cx="7859712" cy="1800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4887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Sibel ERDEN\Desktop\Screenshot - 27_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500042"/>
            <a:ext cx="8072494" cy="56436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0"/>
            <a:ext cx="792087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2650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463"/>
            <a:ext cx="9144000" cy="671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294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3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0"/>
            <a:ext cx="70040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48754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 descr="C:\Users\Sibel ERDEN\Desktop\1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1" y="714356"/>
            <a:ext cx="8072494" cy="528641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1702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1" name="Picture 3" descr="C:\Users\Sibel ERDEN\Desktop\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572560" cy="57864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91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Resim 1" descr="qa5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4100"/>
            <a:ext cx="9144000" cy="4748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081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mtClean="0"/>
              <a:t>PASİF SAKINMA CİHAZI</a:t>
            </a:r>
          </a:p>
        </p:txBody>
      </p:sp>
      <p:graphicFrame>
        <p:nvGraphicFramePr>
          <p:cNvPr id="2050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762000" y="1981200"/>
          <a:ext cx="762000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Photo Editor Fotoğrafı" r:id="rId3" imgW="2666667" imgH="1733333" progId="">
                  <p:embed/>
                </p:oleObj>
              </mc:Choice>
              <mc:Fallback>
                <p:oleObj name="Photo Editor Fotoğrafı" r:id="rId3" imgW="2666667" imgH="1733333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981200"/>
                        <a:ext cx="7620000" cy="434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701377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altLang="tr-TR" smtClean="0"/>
              <a:t>AKTİF SAKINMA CİHAZI</a:t>
            </a:r>
          </a:p>
        </p:txBody>
      </p:sp>
      <p:graphicFrame>
        <p:nvGraphicFramePr>
          <p:cNvPr id="3074" name="Object 2"/>
          <p:cNvGraphicFramePr>
            <a:graphicFrameLocks noGrp="1" noChangeAspect="1"/>
          </p:cNvGraphicFramePr>
          <p:nvPr>
            <p:ph idx="1"/>
          </p:nvPr>
        </p:nvGraphicFramePr>
        <p:xfrm>
          <a:off x="1219200" y="2028825"/>
          <a:ext cx="6313488" cy="4067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Photo Editor Fotoğrafı" r:id="rId3" imgW="3019048" imgH="1362265" progId="">
                  <p:embed/>
                </p:oleObj>
              </mc:Choice>
              <mc:Fallback>
                <p:oleObj name="Photo Editor Fotoğrafı" r:id="rId3" imgW="3019048" imgH="1362265" progId="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028825"/>
                        <a:ext cx="6313488" cy="4067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779866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1403350"/>
            <a:ext cx="9144000" cy="34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742950" indent="-742950"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tr-TR" sz="4000" b="1" dirty="0">
                <a:solidFill>
                  <a:srgbClr val="C00000"/>
                </a:solidFill>
              </a:rPr>
              <a:t>ZEKA NEDİR?</a:t>
            </a: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tr-TR" sz="4000" b="1" dirty="0">
                <a:solidFill>
                  <a:srgbClr val="C00000"/>
                </a:solidFill>
              </a:rPr>
              <a:t>ZEKA TİPLERİ</a:t>
            </a: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tr-TR" sz="4000" b="1" dirty="0" smtClean="0">
                <a:solidFill>
                  <a:srgbClr val="C00000"/>
                </a:solidFill>
              </a:rPr>
              <a:t>ZEKA </a:t>
            </a:r>
            <a:r>
              <a:rPr lang="tr-TR" sz="4000" b="1" dirty="0">
                <a:solidFill>
                  <a:srgbClr val="C00000"/>
                </a:solidFill>
              </a:rPr>
              <a:t>GELİŞTİRİLEBİLİR Mİ</a:t>
            </a:r>
            <a:r>
              <a:rPr lang="tr-TR" sz="4000" b="1" dirty="0" smtClean="0">
                <a:solidFill>
                  <a:srgbClr val="C00000"/>
                </a:solidFill>
              </a:rPr>
              <a:t>?</a:t>
            </a:r>
          </a:p>
          <a:p>
            <a:pPr marL="742950" indent="-742950">
              <a:spcBef>
                <a:spcPts val="1200"/>
              </a:spcBef>
              <a:spcAft>
                <a:spcPts val="1200"/>
              </a:spcAft>
              <a:buFont typeface="Arial" charset="0"/>
              <a:buChar char="•"/>
            </a:pPr>
            <a:r>
              <a:rPr lang="tr-TR" sz="4000" b="1" dirty="0" smtClean="0">
                <a:solidFill>
                  <a:srgbClr val="C00000"/>
                </a:solidFill>
              </a:rPr>
              <a:t>ZEKA BAŞARI PARALEL Mİ?</a:t>
            </a:r>
            <a:endParaRPr lang="tr-TR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1882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1295400" y="3124200"/>
            <a:ext cx="6629400" cy="21336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endParaRPr lang="tr-TR" altLang="tr-TR" sz="2400"/>
          </a:p>
        </p:txBody>
      </p:sp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609600" y="3810000"/>
            <a:ext cx="685800" cy="533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r-TR" altLang="tr-TR">
              <a:latin typeface="Arial" pitchFamily="34" charset="0"/>
            </a:endParaRPr>
          </a:p>
        </p:txBody>
      </p:sp>
      <p:sp>
        <p:nvSpPr>
          <p:cNvPr id="124932" name="Line 4"/>
          <p:cNvSpPr>
            <a:spLocks noChangeShapeType="1"/>
          </p:cNvSpPr>
          <p:nvPr/>
        </p:nvSpPr>
        <p:spPr bwMode="auto">
          <a:xfrm>
            <a:off x="2590800" y="3124200"/>
            <a:ext cx="0" cy="213360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4933" name="Line 5"/>
          <p:cNvSpPr>
            <a:spLocks noChangeShapeType="1"/>
          </p:cNvSpPr>
          <p:nvPr/>
        </p:nvSpPr>
        <p:spPr bwMode="auto">
          <a:xfrm>
            <a:off x="3886200" y="3124200"/>
            <a:ext cx="0" cy="213360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4934" name="Line 6"/>
          <p:cNvSpPr>
            <a:spLocks noChangeShapeType="1"/>
          </p:cNvSpPr>
          <p:nvPr/>
        </p:nvSpPr>
        <p:spPr bwMode="auto">
          <a:xfrm>
            <a:off x="5181600" y="3124200"/>
            <a:ext cx="0" cy="213360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4935" name="Line 7"/>
          <p:cNvSpPr>
            <a:spLocks noChangeShapeType="1"/>
          </p:cNvSpPr>
          <p:nvPr/>
        </p:nvSpPr>
        <p:spPr bwMode="auto">
          <a:xfrm>
            <a:off x="6553200" y="3124200"/>
            <a:ext cx="0" cy="213360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4936" name="Rectangle 8"/>
          <p:cNvSpPr>
            <a:spLocks noChangeArrowheads="1"/>
          </p:cNvSpPr>
          <p:nvPr/>
        </p:nvSpPr>
        <p:spPr bwMode="auto">
          <a:xfrm>
            <a:off x="7696200" y="4038600"/>
            <a:ext cx="228600" cy="228600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r-TR" altLang="tr-TR">
              <a:latin typeface="Arial" pitchFamily="34" charset="0"/>
            </a:endParaRPr>
          </a:p>
        </p:txBody>
      </p:sp>
      <p:sp>
        <p:nvSpPr>
          <p:cNvPr id="124937" name="Oval 9"/>
          <p:cNvSpPr>
            <a:spLocks noChangeArrowheads="1"/>
          </p:cNvSpPr>
          <p:nvPr/>
        </p:nvSpPr>
        <p:spPr bwMode="auto">
          <a:xfrm>
            <a:off x="7848600" y="4114800"/>
            <a:ext cx="76200" cy="762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r-TR" altLang="tr-TR">
              <a:latin typeface="Arial" pitchFamily="34" charset="0"/>
            </a:endParaRPr>
          </a:p>
        </p:txBody>
      </p:sp>
      <p:sp>
        <p:nvSpPr>
          <p:cNvPr id="124938" name="Oval 10"/>
          <p:cNvSpPr>
            <a:spLocks noChangeArrowheads="1"/>
          </p:cNvSpPr>
          <p:nvPr/>
        </p:nvSpPr>
        <p:spPr bwMode="auto">
          <a:xfrm>
            <a:off x="7772400" y="4038600"/>
            <a:ext cx="76200" cy="762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r-TR" altLang="tr-TR">
              <a:latin typeface="Arial" pitchFamily="34" charset="0"/>
            </a:endParaRPr>
          </a:p>
        </p:txBody>
      </p:sp>
      <p:sp>
        <p:nvSpPr>
          <p:cNvPr id="124939" name="Line 11"/>
          <p:cNvSpPr>
            <a:spLocks noChangeShapeType="1"/>
          </p:cNvSpPr>
          <p:nvPr/>
        </p:nvSpPr>
        <p:spPr bwMode="auto">
          <a:xfrm>
            <a:off x="2667000" y="2438400"/>
            <a:ext cx="0" cy="53340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4940" name="Line 12"/>
          <p:cNvSpPr>
            <a:spLocks noChangeShapeType="1"/>
          </p:cNvSpPr>
          <p:nvPr/>
        </p:nvSpPr>
        <p:spPr bwMode="auto">
          <a:xfrm>
            <a:off x="2743200" y="3124200"/>
            <a:ext cx="0" cy="68580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4941" name="Line 13"/>
          <p:cNvSpPr>
            <a:spLocks noChangeShapeType="1"/>
          </p:cNvSpPr>
          <p:nvPr/>
        </p:nvSpPr>
        <p:spPr bwMode="auto">
          <a:xfrm>
            <a:off x="2743200" y="4572000"/>
            <a:ext cx="0" cy="68580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4942" name="Line 14"/>
          <p:cNvSpPr>
            <a:spLocks noChangeShapeType="1"/>
          </p:cNvSpPr>
          <p:nvPr/>
        </p:nvSpPr>
        <p:spPr bwMode="auto">
          <a:xfrm>
            <a:off x="4038600" y="3124200"/>
            <a:ext cx="0" cy="68580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4943" name="Line 15"/>
          <p:cNvSpPr>
            <a:spLocks noChangeShapeType="1"/>
          </p:cNvSpPr>
          <p:nvPr/>
        </p:nvSpPr>
        <p:spPr bwMode="auto">
          <a:xfrm>
            <a:off x="4038600" y="3886200"/>
            <a:ext cx="0" cy="68580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4944" name="Line 16"/>
          <p:cNvSpPr>
            <a:spLocks noChangeShapeType="1"/>
          </p:cNvSpPr>
          <p:nvPr/>
        </p:nvSpPr>
        <p:spPr bwMode="auto">
          <a:xfrm>
            <a:off x="5334000" y="3124200"/>
            <a:ext cx="0" cy="68580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4945" name="Line 17"/>
          <p:cNvSpPr>
            <a:spLocks noChangeShapeType="1"/>
          </p:cNvSpPr>
          <p:nvPr/>
        </p:nvSpPr>
        <p:spPr bwMode="auto">
          <a:xfrm>
            <a:off x="5334000" y="4572000"/>
            <a:ext cx="0" cy="68580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4946" name="Line 18"/>
          <p:cNvSpPr>
            <a:spLocks noChangeShapeType="1"/>
          </p:cNvSpPr>
          <p:nvPr/>
        </p:nvSpPr>
        <p:spPr bwMode="auto">
          <a:xfrm>
            <a:off x="6705600" y="3810000"/>
            <a:ext cx="0" cy="68580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4947" name="Line 19"/>
          <p:cNvSpPr>
            <a:spLocks noChangeShapeType="1"/>
          </p:cNvSpPr>
          <p:nvPr/>
        </p:nvSpPr>
        <p:spPr bwMode="auto">
          <a:xfrm>
            <a:off x="6705600" y="4572000"/>
            <a:ext cx="0" cy="68580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4948" name="Text Box 20"/>
          <p:cNvSpPr txBox="1">
            <a:spLocks noChangeArrowheads="1"/>
          </p:cNvSpPr>
          <p:nvPr/>
        </p:nvSpPr>
        <p:spPr bwMode="auto">
          <a:xfrm>
            <a:off x="2127250" y="39624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tr-TR" sz="2400"/>
              <a:t>B</a:t>
            </a:r>
          </a:p>
        </p:txBody>
      </p:sp>
      <p:sp>
        <p:nvSpPr>
          <p:cNvPr id="124949" name="Text Box 21"/>
          <p:cNvSpPr txBox="1">
            <a:spLocks noChangeArrowheads="1"/>
          </p:cNvSpPr>
          <p:nvPr/>
        </p:nvSpPr>
        <p:spPr bwMode="auto">
          <a:xfrm>
            <a:off x="3422650" y="47244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tr-TR" sz="2400"/>
              <a:t>C</a:t>
            </a:r>
          </a:p>
        </p:txBody>
      </p:sp>
      <p:sp>
        <p:nvSpPr>
          <p:cNvPr id="124950" name="Text Box 22"/>
          <p:cNvSpPr txBox="1">
            <a:spLocks noChangeArrowheads="1"/>
          </p:cNvSpPr>
          <p:nvPr/>
        </p:nvSpPr>
        <p:spPr bwMode="auto">
          <a:xfrm>
            <a:off x="4784725" y="3962400"/>
            <a:ext cx="387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tr-TR" sz="2400"/>
              <a:t>B</a:t>
            </a:r>
          </a:p>
        </p:txBody>
      </p:sp>
      <p:sp>
        <p:nvSpPr>
          <p:cNvPr id="124951" name="Text Box 23"/>
          <p:cNvSpPr txBox="1">
            <a:spLocks noChangeArrowheads="1"/>
          </p:cNvSpPr>
          <p:nvPr/>
        </p:nvSpPr>
        <p:spPr bwMode="auto">
          <a:xfrm>
            <a:off x="5995988" y="3276600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tr-TR" sz="2400"/>
              <a:t>A</a:t>
            </a:r>
          </a:p>
        </p:txBody>
      </p:sp>
      <p:sp>
        <p:nvSpPr>
          <p:cNvPr id="124952" name="Rectangle 24"/>
          <p:cNvSpPr>
            <a:spLocks noChangeArrowheads="1"/>
          </p:cNvSpPr>
          <p:nvPr/>
        </p:nvSpPr>
        <p:spPr bwMode="auto">
          <a:xfrm>
            <a:off x="1295400" y="914400"/>
            <a:ext cx="6629400" cy="1066800"/>
          </a:xfrm>
          <a:prstGeom prst="rect">
            <a:avLst/>
          </a:prstGeom>
          <a:solidFill>
            <a:schemeClr val="hlink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r-TR" altLang="tr-TR">
              <a:latin typeface="Arial" pitchFamily="34" charset="0"/>
            </a:endParaRPr>
          </a:p>
        </p:txBody>
      </p:sp>
      <p:sp>
        <p:nvSpPr>
          <p:cNvPr id="124953" name="Line 25"/>
          <p:cNvSpPr>
            <a:spLocks noChangeShapeType="1"/>
          </p:cNvSpPr>
          <p:nvPr/>
        </p:nvSpPr>
        <p:spPr bwMode="auto">
          <a:xfrm>
            <a:off x="2590800" y="914400"/>
            <a:ext cx="0" cy="990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4954" name="Line 26"/>
          <p:cNvSpPr>
            <a:spLocks noChangeShapeType="1"/>
          </p:cNvSpPr>
          <p:nvPr/>
        </p:nvSpPr>
        <p:spPr bwMode="auto">
          <a:xfrm>
            <a:off x="6629400" y="914400"/>
            <a:ext cx="0" cy="99060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4955" name="Line 27"/>
          <p:cNvSpPr>
            <a:spLocks noChangeShapeType="1"/>
          </p:cNvSpPr>
          <p:nvPr/>
        </p:nvSpPr>
        <p:spPr bwMode="auto">
          <a:xfrm>
            <a:off x="5181600" y="914400"/>
            <a:ext cx="0" cy="9906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4956" name="Line 28"/>
          <p:cNvSpPr>
            <a:spLocks noChangeShapeType="1"/>
          </p:cNvSpPr>
          <p:nvPr/>
        </p:nvSpPr>
        <p:spPr bwMode="auto">
          <a:xfrm>
            <a:off x="3886200" y="914400"/>
            <a:ext cx="914400" cy="91440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4957" name="Rectangle 29"/>
          <p:cNvSpPr>
            <a:spLocks noChangeArrowheads="1"/>
          </p:cNvSpPr>
          <p:nvPr/>
        </p:nvSpPr>
        <p:spPr bwMode="auto">
          <a:xfrm>
            <a:off x="2514600" y="1828800"/>
            <a:ext cx="76200" cy="152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r-TR" altLang="tr-TR">
              <a:latin typeface="Arial" pitchFamily="34" charset="0"/>
            </a:endParaRPr>
          </a:p>
        </p:txBody>
      </p:sp>
      <p:sp>
        <p:nvSpPr>
          <p:cNvPr id="124958" name="Rectangle 30"/>
          <p:cNvSpPr>
            <a:spLocks noChangeArrowheads="1"/>
          </p:cNvSpPr>
          <p:nvPr/>
        </p:nvSpPr>
        <p:spPr bwMode="auto">
          <a:xfrm>
            <a:off x="3810000" y="1828800"/>
            <a:ext cx="76200" cy="152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r-TR" altLang="tr-TR">
              <a:latin typeface="Arial" pitchFamily="34" charset="0"/>
            </a:endParaRPr>
          </a:p>
        </p:txBody>
      </p:sp>
      <p:sp>
        <p:nvSpPr>
          <p:cNvPr id="124959" name="Rectangle 31"/>
          <p:cNvSpPr>
            <a:spLocks noChangeArrowheads="1"/>
          </p:cNvSpPr>
          <p:nvPr/>
        </p:nvSpPr>
        <p:spPr bwMode="auto">
          <a:xfrm>
            <a:off x="5105400" y="1828800"/>
            <a:ext cx="76200" cy="152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r-TR" altLang="tr-TR">
              <a:latin typeface="Arial" pitchFamily="34" charset="0"/>
            </a:endParaRPr>
          </a:p>
        </p:txBody>
      </p:sp>
      <p:sp>
        <p:nvSpPr>
          <p:cNvPr id="124960" name="Rectangle 32"/>
          <p:cNvSpPr>
            <a:spLocks noChangeArrowheads="1"/>
          </p:cNvSpPr>
          <p:nvPr/>
        </p:nvSpPr>
        <p:spPr bwMode="auto">
          <a:xfrm>
            <a:off x="6553200" y="1828800"/>
            <a:ext cx="76200" cy="1524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r-TR" altLang="tr-TR">
              <a:latin typeface="Arial" pitchFamily="34" charset="0"/>
            </a:endParaRPr>
          </a:p>
        </p:txBody>
      </p:sp>
      <p:sp>
        <p:nvSpPr>
          <p:cNvPr id="124961" name="Rectangle 33"/>
          <p:cNvSpPr>
            <a:spLocks noChangeArrowheads="1"/>
          </p:cNvSpPr>
          <p:nvPr/>
        </p:nvSpPr>
        <p:spPr bwMode="auto">
          <a:xfrm>
            <a:off x="2590800" y="914400"/>
            <a:ext cx="76200" cy="1066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r-TR" altLang="tr-TR">
              <a:latin typeface="Arial" pitchFamily="34" charset="0"/>
            </a:endParaRPr>
          </a:p>
        </p:txBody>
      </p:sp>
      <p:sp>
        <p:nvSpPr>
          <p:cNvPr id="124962" name="Rectangle 34"/>
          <p:cNvSpPr>
            <a:spLocks noChangeArrowheads="1"/>
          </p:cNvSpPr>
          <p:nvPr/>
        </p:nvSpPr>
        <p:spPr bwMode="auto">
          <a:xfrm>
            <a:off x="5181600" y="914400"/>
            <a:ext cx="76200" cy="1066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r-TR" altLang="tr-TR">
              <a:latin typeface="Arial" pitchFamily="34" charset="0"/>
            </a:endParaRPr>
          </a:p>
        </p:txBody>
      </p:sp>
      <p:sp>
        <p:nvSpPr>
          <p:cNvPr id="124963" name="Rectangle 35"/>
          <p:cNvSpPr>
            <a:spLocks noChangeArrowheads="1"/>
          </p:cNvSpPr>
          <p:nvPr/>
        </p:nvSpPr>
        <p:spPr bwMode="auto">
          <a:xfrm>
            <a:off x="6629400" y="914400"/>
            <a:ext cx="76200" cy="10668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r-TR" altLang="tr-TR">
              <a:latin typeface="Arial" pitchFamily="34" charset="0"/>
            </a:endParaRPr>
          </a:p>
        </p:txBody>
      </p:sp>
      <p:sp>
        <p:nvSpPr>
          <p:cNvPr id="124964" name="Rectangle 36"/>
          <p:cNvSpPr>
            <a:spLocks noChangeArrowheads="1"/>
          </p:cNvSpPr>
          <p:nvPr/>
        </p:nvSpPr>
        <p:spPr bwMode="auto">
          <a:xfrm>
            <a:off x="609600" y="1143000"/>
            <a:ext cx="685800" cy="762000"/>
          </a:xfrm>
          <a:prstGeom prst="rect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r-TR" altLang="tr-TR">
              <a:latin typeface="Arial" pitchFamily="34" charset="0"/>
            </a:endParaRPr>
          </a:p>
        </p:txBody>
      </p:sp>
      <p:sp>
        <p:nvSpPr>
          <p:cNvPr id="124965" name="Rectangle 37"/>
          <p:cNvSpPr>
            <a:spLocks noChangeArrowheads="1"/>
          </p:cNvSpPr>
          <p:nvPr/>
        </p:nvSpPr>
        <p:spPr bwMode="auto">
          <a:xfrm>
            <a:off x="7696200" y="1676400"/>
            <a:ext cx="228600" cy="152400"/>
          </a:xfrm>
          <a:prstGeom prst="rect">
            <a:avLst/>
          </a:prstGeom>
          <a:solidFill>
            <a:schemeClr val="bg2"/>
          </a:solidFill>
          <a:ln w="12700" cap="sq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r-TR" altLang="tr-TR">
              <a:latin typeface="Arial" pitchFamily="34" charset="0"/>
            </a:endParaRPr>
          </a:p>
        </p:txBody>
      </p:sp>
      <p:sp>
        <p:nvSpPr>
          <p:cNvPr id="124966" name="Line 38"/>
          <p:cNvSpPr>
            <a:spLocks noChangeShapeType="1"/>
          </p:cNvSpPr>
          <p:nvPr/>
        </p:nvSpPr>
        <p:spPr bwMode="auto">
          <a:xfrm>
            <a:off x="685800" y="5867400"/>
            <a:ext cx="2743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4967" name="Text Box 39"/>
          <p:cNvSpPr txBox="1">
            <a:spLocks noChangeArrowheads="1"/>
          </p:cNvSpPr>
          <p:nvPr/>
        </p:nvSpPr>
        <p:spPr bwMode="auto">
          <a:xfrm>
            <a:off x="4038600" y="5553075"/>
            <a:ext cx="1239838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tr-TR" sz="2800"/>
              <a:t>175</a:t>
            </a:r>
            <a:r>
              <a:rPr lang="tr-TR" altLang="tr-TR" sz="2800"/>
              <a:t> cm</a:t>
            </a:r>
            <a:endParaRPr lang="en-US" altLang="tr-TR" sz="2800"/>
          </a:p>
        </p:txBody>
      </p:sp>
      <p:sp>
        <p:nvSpPr>
          <p:cNvPr id="124968" name="Line 40"/>
          <p:cNvSpPr>
            <a:spLocks noChangeShapeType="1"/>
          </p:cNvSpPr>
          <p:nvPr/>
        </p:nvSpPr>
        <p:spPr bwMode="auto">
          <a:xfrm>
            <a:off x="5257800" y="5867400"/>
            <a:ext cx="2743200" cy="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4969" name="Line 41"/>
          <p:cNvSpPr>
            <a:spLocks noChangeShapeType="1"/>
          </p:cNvSpPr>
          <p:nvPr/>
        </p:nvSpPr>
        <p:spPr bwMode="auto">
          <a:xfrm>
            <a:off x="8305800" y="914400"/>
            <a:ext cx="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4970" name="Line 42"/>
          <p:cNvSpPr>
            <a:spLocks noChangeShapeType="1"/>
          </p:cNvSpPr>
          <p:nvPr/>
        </p:nvSpPr>
        <p:spPr bwMode="auto">
          <a:xfrm>
            <a:off x="8305800" y="1676400"/>
            <a:ext cx="0" cy="3048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4971" name="Text Box 43"/>
          <p:cNvSpPr txBox="1">
            <a:spLocks noChangeArrowheads="1"/>
          </p:cNvSpPr>
          <p:nvPr/>
        </p:nvSpPr>
        <p:spPr bwMode="auto">
          <a:xfrm>
            <a:off x="8153400" y="1168400"/>
            <a:ext cx="12747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tr-TR" sz="2800"/>
              <a:t>25</a:t>
            </a:r>
            <a:r>
              <a:rPr lang="tr-TR" altLang="tr-TR" sz="2800"/>
              <a:t> cm</a:t>
            </a:r>
            <a:endParaRPr lang="en-US" altLang="tr-TR" sz="2800"/>
          </a:p>
        </p:txBody>
      </p:sp>
      <p:sp>
        <p:nvSpPr>
          <p:cNvPr id="124972" name="Line 44"/>
          <p:cNvSpPr>
            <a:spLocks noChangeShapeType="1"/>
          </p:cNvSpPr>
          <p:nvPr/>
        </p:nvSpPr>
        <p:spPr bwMode="auto">
          <a:xfrm>
            <a:off x="8305800" y="3124200"/>
            <a:ext cx="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4973" name="Line 45"/>
          <p:cNvSpPr>
            <a:spLocks noChangeShapeType="1"/>
          </p:cNvSpPr>
          <p:nvPr/>
        </p:nvSpPr>
        <p:spPr bwMode="auto">
          <a:xfrm>
            <a:off x="8305800" y="4495800"/>
            <a:ext cx="0" cy="762000"/>
          </a:xfrm>
          <a:prstGeom prst="line">
            <a:avLst/>
          </a:prstGeom>
          <a:noFill/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4974" name="Text Box 46"/>
          <p:cNvSpPr txBox="1">
            <a:spLocks noChangeArrowheads="1"/>
          </p:cNvSpPr>
          <p:nvPr/>
        </p:nvSpPr>
        <p:spPr bwMode="auto">
          <a:xfrm>
            <a:off x="8077200" y="3911600"/>
            <a:ext cx="13509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tr-TR" sz="2800"/>
              <a:t>36</a:t>
            </a:r>
            <a:r>
              <a:rPr lang="tr-TR" altLang="tr-TR" sz="2800"/>
              <a:t> cm</a:t>
            </a:r>
            <a:endParaRPr lang="en-US" altLang="tr-TR" sz="2800"/>
          </a:p>
        </p:txBody>
      </p:sp>
      <p:sp>
        <p:nvSpPr>
          <p:cNvPr id="124975" name="Line 47"/>
          <p:cNvSpPr>
            <a:spLocks noChangeShapeType="1"/>
          </p:cNvSpPr>
          <p:nvPr/>
        </p:nvSpPr>
        <p:spPr bwMode="auto">
          <a:xfrm>
            <a:off x="609600" y="1905000"/>
            <a:ext cx="0" cy="19050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4976" name="Line 48"/>
          <p:cNvSpPr>
            <a:spLocks noChangeShapeType="1"/>
          </p:cNvSpPr>
          <p:nvPr/>
        </p:nvSpPr>
        <p:spPr bwMode="auto">
          <a:xfrm>
            <a:off x="1295400" y="19050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4977" name="Line 49"/>
          <p:cNvSpPr>
            <a:spLocks noChangeShapeType="1"/>
          </p:cNvSpPr>
          <p:nvPr/>
        </p:nvSpPr>
        <p:spPr bwMode="auto">
          <a:xfrm>
            <a:off x="7924800" y="1905000"/>
            <a:ext cx="0" cy="1219200"/>
          </a:xfrm>
          <a:prstGeom prst="line">
            <a:avLst/>
          </a:prstGeom>
          <a:noFill/>
          <a:ln w="12700">
            <a:solidFill>
              <a:schemeClr val="tx1"/>
            </a:solidFill>
            <a:prstDash val="sysDot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24978" name="Oval 50"/>
          <p:cNvSpPr>
            <a:spLocks noChangeArrowheads="1"/>
          </p:cNvSpPr>
          <p:nvPr/>
        </p:nvSpPr>
        <p:spPr bwMode="auto">
          <a:xfrm>
            <a:off x="3962400" y="1295400"/>
            <a:ext cx="228600" cy="2286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r-TR" altLang="tr-TR">
              <a:latin typeface="Arial" pitchFamily="34" charset="0"/>
            </a:endParaRPr>
          </a:p>
        </p:txBody>
      </p:sp>
      <p:sp>
        <p:nvSpPr>
          <p:cNvPr id="124979" name="Freeform 51"/>
          <p:cNvSpPr>
            <a:spLocks/>
          </p:cNvSpPr>
          <p:nvPr/>
        </p:nvSpPr>
        <p:spPr bwMode="auto">
          <a:xfrm>
            <a:off x="3810000" y="1219200"/>
            <a:ext cx="219075" cy="236538"/>
          </a:xfrm>
          <a:custGeom>
            <a:avLst/>
            <a:gdLst>
              <a:gd name="T0" fmla="*/ 2147483647 w 138"/>
              <a:gd name="T1" fmla="*/ 2147483647 h 149"/>
              <a:gd name="T2" fmla="*/ 0 w 138"/>
              <a:gd name="T3" fmla="*/ 2147483647 h 149"/>
              <a:gd name="T4" fmla="*/ 2147483647 w 138"/>
              <a:gd name="T5" fmla="*/ 2147483647 h 149"/>
              <a:gd name="T6" fmla="*/ 2147483647 w 138"/>
              <a:gd name="T7" fmla="*/ 2147483647 h 149"/>
              <a:gd name="T8" fmla="*/ 0 60000 65536"/>
              <a:gd name="T9" fmla="*/ 0 60000 65536"/>
              <a:gd name="T10" fmla="*/ 0 60000 65536"/>
              <a:gd name="T11" fmla="*/ 0 60000 65536"/>
              <a:gd name="T12" fmla="*/ 0 w 138"/>
              <a:gd name="T13" fmla="*/ 0 h 149"/>
              <a:gd name="T14" fmla="*/ 138 w 138"/>
              <a:gd name="T15" fmla="*/ 149 h 1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8" h="149">
                <a:moveTo>
                  <a:pt x="108" y="120"/>
                </a:moveTo>
                <a:cubicBezTo>
                  <a:pt x="51" y="139"/>
                  <a:pt x="22" y="149"/>
                  <a:pt x="0" y="84"/>
                </a:cubicBezTo>
                <a:cubicBezTo>
                  <a:pt x="21" y="0"/>
                  <a:pt x="37" y="22"/>
                  <a:pt x="120" y="36"/>
                </a:cubicBezTo>
                <a:cubicBezTo>
                  <a:pt x="138" y="89"/>
                  <a:pt x="138" y="61"/>
                  <a:pt x="108" y="120"/>
                </a:cubicBezTo>
                <a:close/>
              </a:path>
            </a:pathLst>
          </a:cu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24980" name="Freeform 52"/>
          <p:cNvSpPr>
            <a:spLocks/>
          </p:cNvSpPr>
          <p:nvPr/>
        </p:nvSpPr>
        <p:spPr bwMode="auto">
          <a:xfrm>
            <a:off x="4114800" y="1135063"/>
            <a:ext cx="219075" cy="236537"/>
          </a:xfrm>
          <a:custGeom>
            <a:avLst/>
            <a:gdLst>
              <a:gd name="T0" fmla="*/ 2147483647 w 138"/>
              <a:gd name="T1" fmla="*/ 2147483647 h 149"/>
              <a:gd name="T2" fmla="*/ 0 w 138"/>
              <a:gd name="T3" fmla="*/ 2147483647 h 149"/>
              <a:gd name="T4" fmla="*/ 2147483647 w 138"/>
              <a:gd name="T5" fmla="*/ 2147483647 h 149"/>
              <a:gd name="T6" fmla="*/ 2147483647 w 138"/>
              <a:gd name="T7" fmla="*/ 2147483647 h 149"/>
              <a:gd name="T8" fmla="*/ 0 60000 65536"/>
              <a:gd name="T9" fmla="*/ 0 60000 65536"/>
              <a:gd name="T10" fmla="*/ 0 60000 65536"/>
              <a:gd name="T11" fmla="*/ 0 60000 65536"/>
              <a:gd name="T12" fmla="*/ 0 w 138"/>
              <a:gd name="T13" fmla="*/ 0 h 149"/>
              <a:gd name="T14" fmla="*/ 138 w 138"/>
              <a:gd name="T15" fmla="*/ 149 h 14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38" h="149">
                <a:moveTo>
                  <a:pt x="108" y="120"/>
                </a:moveTo>
                <a:cubicBezTo>
                  <a:pt x="51" y="139"/>
                  <a:pt x="22" y="149"/>
                  <a:pt x="0" y="84"/>
                </a:cubicBezTo>
                <a:cubicBezTo>
                  <a:pt x="21" y="0"/>
                  <a:pt x="37" y="22"/>
                  <a:pt x="120" y="36"/>
                </a:cubicBezTo>
                <a:cubicBezTo>
                  <a:pt x="138" y="89"/>
                  <a:pt x="138" y="61"/>
                  <a:pt x="108" y="120"/>
                </a:cubicBezTo>
                <a:close/>
              </a:path>
            </a:pathLst>
          </a:cu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24981" name="Oval 53"/>
          <p:cNvSpPr>
            <a:spLocks noChangeArrowheads="1"/>
          </p:cNvSpPr>
          <p:nvPr/>
        </p:nvSpPr>
        <p:spPr bwMode="auto">
          <a:xfrm>
            <a:off x="3962400" y="1524000"/>
            <a:ext cx="228600" cy="3810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r-TR" altLang="tr-TR">
              <a:latin typeface="Arial" pitchFamily="34" charset="0"/>
            </a:endParaRPr>
          </a:p>
        </p:txBody>
      </p:sp>
      <p:sp>
        <p:nvSpPr>
          <p:cNvPr id="124982" name="Freeform 54"/>
          <p:cNvSpPr>
            <a:spLocks/>
          </p:cNvSpPr>
          <p:nvPr/>
        </p:nvSpPr>
        <p:spPr bwMode="auto">
          <a:xfrm>
            <a:off x="3883025" y="1600200"/>
            <a:ext cx="365125" cy="152400"/>
          </a:xfrm>
          <a:custGeom>
            <a:avLst/>
            <a:gdLst>
              <a:gd name="T0" fmla="*/ 2147483647 w 230"/>
              <a:gd name="T1" fmla="*/ 0 h 96"/>
              <a:gd name="T2" fmla="*/ 2147483647 w 230"/>
              <a:gd name="T3" fmla="*/ 2147483647 h 96"/>
              <a:gd name="T4" fmla="*/ 2147483647 w 230"/>
              <a:gd name="T5" fmla="*/ 2147483647 h 96"/>
              <a:gd name="T6" fmla="*/ 2147483647 w 230"/>
              <a:gd name="T7" fmla="*/ 2147483647 h 96"/>
              <a:gd name="T8" fmla="*/ 2147483647 w 230"/>
              <a:gd name="T9" fmla="*/ 2147483647 h 96"/>
              <a:gd name="T10" fmla="*/ 2147483647 w 230"/>
              <a:gd name="T11" fmla="*/ 0 h 9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30"/>
              <a:gd name="T19" fmla="*/ 0 h 96"/>
              <a:gd name="T20" fmla="*/ 230 w 230"/>
              <a:gd name="T21" fmla="*/ 96 h 9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30" h="96">
                <a:moveTo>
                  <a:pt x="62" y="0"/>
                </a:moveTo>
                <a:cubicBezTo>
                  <a:pt x="52" y="16"/>
                  <a:pt x="0" y="75"/>
                  <a:pt x="50" y="96"/>
                </a:cubicBezTo>
                <a:cubicBezTo>
                  <a:pt x="50" y="96"/>
                  <a:pt x="140" y="66"/>
                  <a:pt x="158" y="60"/>
                </a:cubicBezTo>
                <a:cubicBezTo>
                  <a:pt x="170" y="56"/>
                  <a:pt x="182" y="52"/>
                  <a:pt x="194" y="48"/>
                </a:cubicBezTo>
                <a:cubicBezTo>
                  <a:pt x="206" y="44"/>
                  <a:pt x="230" y="36"/>
                  <a:pt x="230" y="36"/>
                </a:cubicBezTo>
                <a:cubicBezTo>
                  <a:pt x="127" y="2"/>
                  <a:pt x="183" y="15"/>
                  <a:pt x="62" y="0"/>
                </a:cubicBezTo>
                <a:close/>
              </a:path>
            </a:pathLst>
          </a:cu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24983" name="Freeform 55"/>
          <p:cNvSpPr>
            <a:spLocks/>
          </p:cNvSpPr>
          <p:nvPr/>
        </p:nvSpPr>
        <p:spPr bwMode="auto">
          <a:xfrm>
            <a:off x="4092575" y="1833563"/>
            <a:ext cx="231775" cy="149225"/>
          </a:xfrm>
          <a:custGeom>
            <a:avLst/>
            <a:gdLst>
              <a:gd name="T0" fmla="*/ 2147483647 w 146"/>
              <a:gd name="T1" fmla="*/ 2147483647 h 94"/>
              <a:gd name="T2" fmla="*/ 2147483647 w 146"/>
              <a:gd name="T3" fmla="*/ 2147483647 h 94"/>
              <a:gd name="T4" fmla="*/ 2147483647 w 146"/>
              <a:gd name="T5" fmla="*/ 2147483647 h 94"/>
              <a:gd name="T6" fmla="*/ 2147483647 w 146"/>
              <a:gd name="T7" fmla="*/ 2147483647 h 94"/>
              <a:gd name="T8" fmla="*/ 0 60000 65536"/>
              <a:gd name="T9" fmla="*/ 0 60000 65536"/>
              <a:gd name="T10" fmla="*/ 0 60000 65536"/>
              <a:gd name="T11" fmla="*/ 0 60000 65536"/>
              <a:gd name="T12" fmla="*/ 0 w 146"/>
              <a:gd name="T13" fmla="*/ 0 h 94"/>
              <a:gd name="T14" fmla="*/ 146 w 146"/>
              <a:gd name="T15" fmla="*/ 94 h 9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46" h="94">
                <a:moveTo>
                  <a:pt x="62" y="21"/>
                </a:moveTo>
                <a:cubicBezTo>
                  <a:pt x="117" y="3"/>
                  <a:pt x="127" y="0"/>
                  <a:pt x="146" y="57"/>
                </a:cubicBezTo>
                <a:cubicBezTo>
                  <a:pt x="107" y="70"/>
                  <a:pt x="51" y="94"/>
                  <a:pt x="14" y="57"/>
                </a:cubicBezTo>
                <a:cubicBezTo>
                  <a:pt x="0" y="43"/>
                  <a:pt x="46" y="33"/>
                  <a:pt x="62" y="21"/>
                </a:cubicBezTo>
                <a:close/>
              </a:path>
            </a:pathLst>
          </a:cu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24984" name="Freeform 56"/>
          <p:cNvSpPr>
            <a:spLocks/>
          </p:cNvSpPr>
          <p:nvPr/>
        </p:nvSpPr>
        <p:spPr bwMode="auto">
          <a:xfrm>
            <a:off x="4005263" y="1865313"/>
            <a:ext cx="261937" cy="136525"/>
          </a:xfrm>
          <a:custGeom>
            <a:avLst/>
            <a:gdLst>
              <a:gd name="T0" fmla="*/ 2147483647 w 165"/>
              <a:gd name="T1" fmla="*/ 2147483647 h 86"/>
              <a:gd name="T2" fmla="*/ 2147483647 w 165"/>
              <a:gd name="T3" fmla="*/ 2147483647 h 86"/>
              <a:gd name="T4" fmla="*/ 2147483647 w 165"/>
              <a:gd name="T5" fmla="*/ 2147483647 h 86"/>
              <a:gd name="T6" fmla="*/ 2147483647 w 165"/>
              <a:gd name="T7" fmla="*/ 2147483647 h 86"/>
              <a:gd name="T8" fmla="*/ 2147483647 w 165"/>
              <a:gd name="T9" fmla="*/ 2147483647 h 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5"/>
              <a:gd name="T16" fmla="*/ 0 h 86"/>
              <a:gd name="T17" fmla="*/ 165 w 165"/>
              <a:gd name="T18" fmla="*/ 86 h 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5" h="86">
                <a:moveTo>
                  <a:pt x="9" y="1"/>
                </a:moveTo>
                <a:cubicBezTo>
                  <a:pt x="13" y="25"/>
                  <a:pt x="0" y="61"/>
                  <a:pt x="21" y="73"/>
                </a:cubicBezTo>
                <a:cubicBezTo>
                  <a:pt x="43" y="86"/>
                  <a:pt x="68" y="53"/>
                  <a:pt x="93" y="49"/>
                </a:cubicBezTo>
                <a:cubicBezTo>
                  <a:pt x="117" y="45"/>
                  <a:pt x="141" y="41"/>
                  <a:pt x="165" y="37"/>
                </a:cubicBezTo>
                <a:cubicBezTo>
                  <a:pt x="110" y="0"/>
                  <a:pt x="76" y="1"/>
                  <a:pt x="9" y="1"/>
                </a:cubicBezTo>
                <a:close/>
              </a:path>
            </a:pathLst>
          </a:cu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24985" name="Freeform 57"/>
          <p:cNvSpPr>
            <a:spLocks/>
          </p:cNvSpPr>
          <p:nvPr/>
        </p:nvSpPr>
        <p:spPr bwMode="auto">
          <a:xfrm>
            <a:off x="4114800" y="1485900"/>
            <a:ext cx="254000" cy="166688"/>
          </a:xfrm>
          <a:custGeom>
            <a:avLst/>
            <a:gdLst>
              <a:gd name="T0" fmla="*/ 0 w 160"/>
              <a:gd name="T1" fmla="*/ 2147483647 h 105"/>
              <a:gd name="T2" fmla="*/ 2147483647 w 160"/>
              <a:gd name="T3" fmla="*/ 0 h 105"/>
              <a:gd name="T4" fmla="*/ 2147483647 w 160"/>
              <a:gd name="T5" fmla="*/ 2147483647 h 105"/>
              <a:gd name="T6" fmla="*/ 2147483647 w 160"/>
              <a:gd name="T7" fmla="*/ 2147483647 h 105"/>
              <a:gd name="T8" fmla="*/ 0 w 160"/>
              <a:gd name="T9" fmla="*/ 2147483647 h 10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0"/>
              <a:gd name="T16" fmla="*/ 0 h 105"/>
              <a:gd name="T17" fmla="*/ 160 w 160"/>
              <a:gd name="T18" fmla="*/ 105 h 10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0" h="105">
                <a:moveTo>
                  <a:pt x="0" y="48"/>
                </a:moveTo>
                <a:cubicBezTo>
                  <a:pt x="39" y="35"/>
                  <a:pt x="69" y="13"/>
                  <a:pt x="108" y="0"/>
                </a:cubicBezTo>
                <a:cubicBezTo>
                  <a:pt x="120" y="4"/>
                  <a:pt x="139" y="0"/>
                  <a:pt x="144" y="12"/>
                </a:cubicBezTo>
                <a:cubicBezTo>
                  <a:pt x="160" y="52"/>
                  <a:pt x="96" y="105"/>
                  <a:pt x="60" y="84"/>
                </a:cubicBezTo>
                <a:cubicBezTo>
                  <a:pt x="40" y="72"/>
                  <a:pt x="20" y="60"/>
                  <a:pt x="0" y="48"/>
                </a:cubicBezTo>
                <a:close/>
              </a:path>
            </a:pathLst>
          </a:cu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r-TR"/>
          </a:p>
        </p:txBody>
      </p:sp>
      <p:sp>
        <p:nvSpPr>
          <p:cNvPr id="124986" name="Oval 58"/>
          <p:cNvSpPr>
            <a:spLocks noChangeArrowheads="1"/>
          </p:cNvSpPr>
          <p:nvPr/>
        </p:nvSpPr>
        <p:spPr bwMode="auto">
          <a:xfrm>
            <a:off x="7772400" y="1600200"/>
            <a:ext cx="76200" cy="76200"/>
          </a:xfrm>
          <a:prstGeom prst="ellipse">
            <a:avLst/>
          </a:prstGeom>
          <a:solidFill>
            <a:schemeClr val="accent1"/>
          </a:soli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tr-TR" altLang="tr-TR">
              <a:latin typeface="Arial" pitchFamily="34" charset="0"/>
            </a:endParaRPr>
          </a:p>
        </p:txBody>
      </p:sp>
      <p:sp>
        <p:nvSpPr>
          <p:cNvPr id="124987" name="Text Box 59"/>
          <p:cNvSpPr txBox="1">
            <a:spLocks noChangeArrowheads="1"/>
          </p:cNvSpPr>
          <p:nvPr/>
        </p:nvSpPr>
        <p:spPr bwMode="auto">
          <a:xfrm>
            <a:off x="533400" y="149225"/>
            <a:ext cx="35814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tr-TR" sz="3200" b="1">
                <a:latin typeface="Arial" pitchFamily="34" charset="0"/>
              </a:rPr>
              <a:t>Üç panelli pist</a:t>
            </a:r>
            <a:endParaRPr lang="en-US" altLang="tr-TR" sz="3200" b="1"/>
          </a:p>
        </p:txBody>
      </p:sp>
      <p:sp>
        <p:nvSpPr>
          <p:cNvPr id="124988" name="Text Box 60"/>
          <p:cNvSpPr txBox="1">
            <a:spLocks noChangeArrowheads="1"/>
          </p:cNvSpPr>
          <p:nvPr/>
        </p:nvSpPr>
        <p:spPr bwMode="auto">
          <a:xfrm>
            <a:off x="593725" y="6051550"/>
            <a:ext cx="5565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tr-TR" i="1">
                <a:latin typeface="Arial" pitchFamily="34" charset="0"/>
              </a:rPr>
              <a:t>Furuya Y, et al: Jpn J Pharmacol,46:183, 1988</a:t>
            </a:r>
            <a:endParaRPr lang="en-US" altLang="tr-TR" sz="2400"/>
          </a:p>
        </p:txBody>
      </p:sp>
    </p:spTree>
    <p:extLst>
      <p:ext uri="{BB962C8B-B14F-4D97-AF65-F5344CB8AC3E}">
        <p14:creationId xmlns:p14="http://schemas.microsoft.com/office/powerpoint/2010/main" val="3631878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57166"/>
            <a:ext cx="9143999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50"/>
            <a:ext cx="9144000" cy="676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3461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4290"/>
            <a:ext cx="9144000" cy="6643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620688"/>
            <a:ext cx="8352927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463"/>
            <a:ext cx="9144000" cy="671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69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tr-TR" sz="2700" smtClean="0">
                <a:solidFill>
                  <a:srgbClr val="FFFF66"/>
                </a:solidFill>
              </a:rPr>
              <a:t>Kokainin etki mekanizması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tr-TR" smtClean="0"/>
          </a:p>
        </p:txBody>
      </p:sp>
      <p:pic>
        <p:nvPicPr>
          <p:cNvPr id="80900" name="Picture 4" descr="dopamine_cocaine-800p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428625"/>
            <a:ext cx="8786813" cy="6215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142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214313"/>
            <a:ext cx="7500938" cy="642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8469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463"/>
            <a:ext cx="9144000" cy="671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22869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750"/>
            <a:ext cx="9144000" cy="657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141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0" y="5827713"/>
            <a:ext cx="914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algn="ctr"/>
            <a:r>
              <a:rPr lang="en-US" sz="3100" b="1">
                <a:solidFill>
                  <a:srgbClr val="C00000"/>
                </a:solidFill>
              </a:rPr>
              <a:t>Zeka, karşılaşılan problemleri çözme yeteniğidir</a:t>
            </a:r>
            <a:endParaRPr lang="tr-TR" sz="3100" b="1">
              <a:solidFill>
                <a:srgbClr val="C00000"/>
              </a:solidFill>
            </a:endParaRPr>
          </a:p>
        </p:txBody>
      </p:sp>
      <p:pic>
        <p:nvPicPr>
          <p:cNvPr id="717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39688"/>
            <a:ext cx="6481762" cy="565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87117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itle 1"/>
          <p:cNvSpPr>
            <a:spLocks noGrp="1"/>
          </p:cNvSpPr>
          <p:nvPr>
            <p:ph type="title"/>
          </p:nvPr>
        </p:nvSpPr>
        <p:spPr>
          <a:xfrm>
            <a:off x="0" y="-165100"/>
            <a:ext cx="9144000" cy="1433513"/>
          </a:xfrm>
        </p:spPr>
        <p:txBody>
          <a:bodyPr/>
          <a:lstStyle/>
          <a:p>
            <a:r>
              <a:rPr lang="tr-TR" altLang="tr-TR" sz="6000" b="1" smtClean="0">
                <a:solidFill>
                  <a:srgbClr val="FF0000"/>
                </a:solidFill>
              </a:rPr>
              <a:t>Dikkat</a:t>
            </a:r>
            <a:r>
              <a:rPr lang="en-US" altLang="tr-TR" sz="6000" b="1" smtClean="0">
                <a:solidFill>
                  <a:srgbClr val="FF0000"/>
                </a:solidFill>
              </a:rPr>
              <a:t> </a:t>
            </a:r>
            <a:r>
              <a:rPr lang="tr-TR" altLang="tr-TR" sz="6000" b="1" smtClean="0">
                <a:solidFill>
                  <a:srgbClr val="FF0000"/>
                </a:solidFill>
              </a:rPr>
              <a:t>nasıl keskinleştirilir.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352550"/>
            <a:ext cx="8964612" cy="4813300"/>
          </a:xfrm>
        </p:spPr>
        <p:txBody>
          <a:bodyPr/>
          <a:lstStyle/>
          <a:p>
            <a:pPr marL="857250" lvl="1" indent="-457200">
              <a:buFont typeface="Arial" pitchFamily="34" charset="0"/>
              <a:buChar char="•"/>
              <a:defRPr/>
            </a:pPr>
            <a:r>
              <a:rPr lang="tr-TR" sz="3600" b="1" dirty="0" smtClean="0"/>
              <a:t>Gereksinim olduğunu hissetmeliyiz</a:t>
            </a:r>
            <a:endParaRPr lang="en-US" sz="3600" b="1" dirty="0" smtClean="0"/>
          </a:p>
          <a:p>
            <a:pPr marL="857250" lvl="1" indent="-457200">
              <a:buFont typeface="Arial" pitchFamily="34" charset="0"/>
              <a:buChar char="•"/>
              <a:defRPr/>
            </a:pPr>
            <a:r>
              <a:rPr lang="tr-TR" sz="3600" b="1" dirty="0" smtClean="0"/>
              <a:t>Satranç oynamak</a:t>
            </a:r>
            <a:endParaRPr lang="en-US" sz="3600" b="1" dirty="0" smtClean="0"/>
          </a:p>
          <a:p>
            <a:pPr marL="857250" lvl="1" indent="-457200">
              <a:buFont typeface="Arial" pitchFamily="34" charset="0"/>
              <a:buChar char="•"/>
              <a:defRPr/>
            </a:pPr>
            <a:r>
              <a:rPr lang="tr-TR" sz="3600" b="1" dirty="0" smtClean="0"/>
              <a:t>Çengel Bulmaca çözmek</a:t>
            </a:r>
            <a:endParaRPr lang="en-US" sz="3600" b="1" dirty="0" smtClean="0"/>
          </a:p>
          <a:p>
            <a:pPr marL="857250" lvl="1" indent="-457200">
              <a:buFont typeface="Arial" pitchFamily="34" charset="0"/>
              <a:buChar char="•"/>
              <a:defRPr/>
            </a:pPr>
            <a:r>
              <a:rPr lang="en-US" sz="3600" b="1" dirty="0" err="1" smtClean="0"/>
              <a:t>Beyin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fırtınası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yapmalıyız</a:t>
            </a:r>
            <a:endParaRPr lang="en-US" sz="3600" b="1" dirty="0" smtClean="0"/>
          </a:p>
          <a:p>
            <a:pPr marL="857250" lvl="1" indent="-457200">
              <a:buFont typeface="Arial" pitchFamily="34" charset="0"/>
              <a:buChar char="•"/>
              <a:defRPr/>
            </a:pPr>
            <a:r>
              <a:rPr lang="tr-TR" sz="3600" b="1" dirty="0" smtClean="0"/>
              <a:t>Tempolu yürüyüşler yapmak</a:t>
            </a:r>
            <a:endParaRPr lang="en-US" sz="3600" b="1" dirty="0" smtClean="0"/>
          </a:p>
          <a:p>
            <a:pPr marL="857250" lvl="1" indent="-457200">
              <a:buFont typeface="Arial" pitchFamily="34" charset="0"/>
              <a:buChar char="•"/>
              <a:defRPr/>
            </a:pPr>
            <a:r>
              <a:rPr lang="tr-TR" sz="3600" b="1" dirty="0" smtClean="0"/>
              <a:t>Yeşillik yiyin</a:t>
            </a:r>
            <a:endParaRPr lang="en-US" sz="3600" b="1" dirty="0" smtClean="0"/>
          </a:p>
          <a:p>
            <a:pPr marL="857250" lvl="1" indent="-457200">
              <a:buFont typeface="Arial" pitchFamily="34" charset="0"/>
              <a:buChar char="•"/>
              <a:defRPr/>
            </a:pPr>
            <a:endParaRPr lang="en-US" sz="2000" dirty="0" smtClean="0"/>
          </a:p>
          <a:p>
            <a:pPr marL="857250" lvl="1" indent="-457200">
              <a:buFont typeface="Times New Roman" pitchFamily="16" charset="0"/>
              <a:buNone/>
              <a:defRPr/>
            </a:pPr>
            <a:endParaRPr lang="en-US" sz="2000" dirty="0" smtClean="0"/>
          </a:p>
          <a:p>
            <a:pPr lvl="1">
              <a:defRPr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673649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smtClean="0"/>
          </a:p>
        </p:txBody>
      </p:sp>
      <p:sp>
        <p:nvSpPr>
          <p:cNvPr id="64515" name="İçerik Yer Tutucusu 2"/>
          <p:cNvSpPr>
            <a:spLocks noGrp="1"/>
          </p:cNvSpPr>
          <p:nvPr>
            <p:ph idx="1"/>
          </p:nvPr>
        </p:nvSpPr>
        <p:spPr>
          <a:xfrm>
            <a:off x="457200" y="1357313"/>
            <a:ext cx="8229600" cy="4967287"/>
          </a:xfrm>
        </p:spPr>
        <p:txBody>
          <a:bodyPr/>
          <a:lstStyle/>
          <a:p>
            <a:pPr marL="857250" lvl="1" indent="-457200">
              <a:buClr>
                <a:srgbClr val="0F6FC6"/>
              </a:buClr>
              <a:buFont typeface="Arial" pitchFamily="34" charset="0"/>
              <a:buChar char="•"/>
            </a:pPr>
            <a:r>
              <a:rPr lang="tr-TR" sz="3600" b="1" smtClean="0">
                <a:solidFill>
                  <a:srgbClr val="000000"/>
                </a:solidFill>
              </a:rPr>
              <a:t>Diğer İnsanlarla konuşun</a:t>
            </a:r>
            <a:endParaRPr lang="en-US" sz="3600" b="1" smtClean="0">
              <a:solidFill>
                <a:srgbClr val="000000"/>
              </a:solidFill>
            </a:endParaRPr>
          </a:p>
          <a:p>
            <a:pPr marL="857250" lvl="1" indent="-457200">
              <a:buClr>
                <a:srgbClr val="0F6FC6"/>
              </a:buClr>
              <a:buFont typeface="Arial" pitchFamily="34" charset="0"/>
              <a:buChar char="•"/>
            </a:pPr>
            <a:r>
              <a:rPr lang="en-US" sz="3600" b="1" smtClean="0">
                <a:solidFill>
                  <a:srgbClr val="000000"/>
                </a:solidFill>
              </a:rPr>
              <a:t>Bilineni ya da bilindiği sanılanı yıkmaya cesaretli olmak</a:t>
            </a:r>
          </a:p>
          <a:p>
            <a:pPr marL="857250" lvl="1" indent="-457200">
              <a:buClr>
                <a:srgbClr val="0F6FC6"/>
              </a:buClr>
              <a:buFont typeface="Arial" pitchFamily="34" charset="0"/>
              <a:buChar char="•"/>
            </a:pPr>
            <a:r>
              <a:rPr lang="en-US" sz="3600" b="1" smtClean="0">
                <a:solidFill>
                  <a:srgbClr val="000000"/>
                </a:solidFill>
              </a:rPr>
              <a:t>Sürekli olarak her konuda değişik bir alternatif üretmeyi denemek</a:t>
            </a:r>
          </a:p>
          <a:p>
            <a:pPr marL="857250" lvl="1" indent="-457200">
              <a:buClr>
                <a:srgbClr val="0F6FC6"/>
              </a:buClr>
              <a:buFont typeface="Arial" pitchFamily="34" charset="0"/>
              <a:buChar char="•"/>
            </a:pPr>
            <a:r>
              <a:rPr lang="en-US" sz="3600" b="1" smtClean="0">
                <a:solidFill>
                  <a:srgbClr val="000000"/>
                </a:solidFill>
              </a:rPr>
              <a:t>İş yerinizi yaratıcılığı özendirici bir hale getirmek</a:t>
            </a:r>
          </a:p>
          <a:p>
            <a:endParaRPr lang="tr-TR" smtClean="0"/>
          </a:p>
        </p:txBody>
      </p:sp>
    </p:spTree>
    <p:extLst>
      <p:ext uri="{BB962C8B-B14F-4D97-AF65-F5344CB8AC3E}">
        <p14:creationId xmlns:p14="http://schemas.microsoft.com/office/powerpoint/2010/main" val="406217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4463"/>
            <a:ext cx="9144000" cy="671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326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labir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4025"/>
            <a:ext cx="8077200" cy="606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225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Resim 1" descr="yollar"/>
          <p:cNvPicPr>
            <a:picLocks noGrp="1" noChangeAspect="1"/>
          </p:cNvPicPr>
          <p:nvPr isPhoto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763"/>
            <a:ext cx="9144000" cy="608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88260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Resim 1" descr="plan1"/>
          <p:cNvPicPr>
            <a:picLocks noGrp="1" noChangeAspect="1"/>
          </p:cNvPicPr>
          <p:nvPr isPhoto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5763"/>
            <a:ext cx="9144000" cy="608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906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620713"/>
            <a:ext cx="6697663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879718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Selen\Desktop\zek-a\kapak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252413"/>
            <a:ext cx="8991600" cy="635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0090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260648"/>
            <a:ext cx="8280920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8039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476672"/>
            <a:ext cx="8496944" cy="5616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2319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-1971675"/>
            <a:ext cx="9139237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95288" y="5091113"/>
            <a:ext cx="8228012" cy="1433512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tr-TR" sz="4800" b="1" ker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DOĞUŞ</a:t>
            </a:r>
            <a:r>
              <a:rPr lang="en-US" sz="4800" b="1" ker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TAN –</a:t>
            </a:r>
            <a:r>
              <a:rPr lang="tr-TR" sz="4800" b="1" ker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ÇEVRESEL</a:t>
            </a:r>
            <a:r>
              <a:rPr lang="en-US" sz="4800" b="1" ker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???</a:t>
            </a:r>
            <a:br>
              <a:rPr lang="en-US" sz="4800" b="1" kern="0">
                <a:solidFill>
                  <a:srgbClr val="000000"/>
                </a:solidFill>
                <a:latin typeface="+mj-lt"/>
                <a:ea typeface="+mj-ea"/>
                <a:cs typeface="+mj-cs"/>
              </a:rPr>
            </a:br>
            <a:r>
              <a:rPr lang="en-US" sz="4800" b="1" ker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4800" b="1" ker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Nature vs. Nurture???</a:t>
            </a:r>
            <a:r>
              <a:rPr lang="en-US" sz="4800" b="1" ker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)</a:t>
            </a:r>
            <a:endParaRPr lang="tr-TR" sz="4800" b="1" kern="0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358196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Diagram 142"/>
          <p:cNvGrpSpPr>
            <a:grpSpLocks/>
          </p:cNvGrpSpPr>
          <p:nvPr/>
        </p:nvGrpSpPr>
        <p:grpSpPr bwMode="auto">
          <a:xfrm>
            <a:off x="1258888" y="1557338"/>
            <a:ext cx="4537075" cy="4537075"/>
            <a:chOff x="1429" y="705"/>
            <a:chExt cx="2858" cy="2858"/>
          </a:xfrm>
        </p:grpSpPr>
        <p:sp>
          <p:nvSpPr>
            <p:cNvPr id="3" name="_s2052"/>
            <p:cNvSpPr>
              <a:spLocks noChangeArrowheads="1" noTextEdit="1"/>
            </p:cNvSpPr>
            <p:nvPr/>
          </p:nvSpPr>
          <p:spPr bwMode="auto">
            <a:xfrm>
              <a:off x="1755" y="1371"/>
              <a:ext cx="1527" cy="1527"/>
            </a:xfrm>
            <a:custGeom>
              <a:avLst/>
              <a:gdLst>
                <a:gd name="G0" fmla="+- 3600 0 0"/>
                <a:gd name="G1" fmla="+- 21600 0 3600"/>
                <a:gd name="G2" fmla="+- 21600 0 36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3600" y="10800"/>
                  </a:moveTo>
                  <a:cubicBezTo>
                    <a:pt x="3600" y="14776"/>
                    <a:pt x="6824" y="18000"/>
                    <a:pt x="10800" y="18000"/>
                  </a:cubicBezTo>
                  <a:cubicBezTo>
                    <a:pt x="14776" y="18000"/>
                    <a:pt x="18000" y="14776"/>
                    <a:pt x="18000" y="10800"/>
                  </a:cubicBezTo>
                  <a:cubicBezTo>
                    <a:pt x="18000" y="6824"/>
                    <a:pt x="14776" y="3600"/>
                    <a:pt x="10800" y="3600"/>
                  </a:cubicBezTo>
                  <a:cubicBezTo>
                    <a:pt x="6824" y="3600"/>
                    <a:pt x="3600" y="6824"/>
                    <a:pt x="3600" y="1080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rgbClr val="FFFF99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4" name="_s2053"/>
            <p:cNvSpPr>
              <a:spLocks/>
            </p:cNvSpPr>
            <p:nvPr/>
          </p:nvSpPr>
          <p:spPr bwMode="auto">
            <a:xfrm>
              <a:off x="3809" y="1454"/>
              <a:ext cx="407" cy="339"/>
            </a:xfrm>
            <a:prstGeom prst="callout2">
              <a:avLst>
                <a:gd name="adj1" fmla="val 21241"/>
                <a:gd name="adj2" fmla="val -11792"/>
                <a:gd name="adj3" fmla="val 21241"/>
                <a:gd name="adj4" fmla="val -20148"/>
                <a:gd name="adj5" fmla="val 200588"/>
                <a:gd name="adj6" fmla="val -160690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tr-TR" b="1" dirty="0" smtClean="0">
                  <a:solidFill>
                    <a:srgbClr val="00B050"/>
                  </a:solidFill>
                  <a:latin typeface="Sylfaen" pitchFamily="18" charset="0"/>
                </a:rPr>
                <a:t>UMUDU TÜKETMEYİN</a:t>
              </a:r>
              <a:endParaRPr kumimoji="0" lang="tr-TR" sz="1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Sylfaen" pitchFamily="18" charset="0"/>
              </a:endParaRPr>
            </a:p>
          </p:txBody>
        </p:sp>
        <p:sp>
          <p:nvSpPr>
            <p:cNvPr id="5" name="_s2054"/>
            <p:cNvSpPr>
              <a:spLocks noChangeArrowheads="1" noTextEdit="1"/>
            </p:cNvSpPr>
            <p:nvPr/>
          </p:nvSpPr>
          <p:spPr bwMode="auto">
            <a:xfrm>
              <a:off x="2009" y="1625"/>
              <a:ext cx="1018" cy="1018"/>
            </a:xfrm>
            <a:custGeom>
              <a:avLst/>
              <a:gdLst>
                <a:gd name="G0" fmla="+- 5400 0 0"/>
                <a:gd name="G1" fmla="+- 21600 0 5400"/>
                <a:gd name="G2" fmla="+- 21600 0 5400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rgbClr val="FFFFFF"/>
                </a:gs>
              </a:gsLst>
              <a:lin ang="2700000" scaled="1"/>
            </a:gradFill>
            <a:ln w="9525">
              <a:solidFill>
                <a:srgbClr val="CCFFFF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6" name="_s2055"/>
            <p:cNvSpPr>
              <a:spLocks/>
            </p:cNvSpPr>
            <p:nvPr/>
          </p:nvSpPr>
          <p:spPr bwMode="auto">
            <a:xfrm>
              <a:off x="3809" y="1115"/>
              <a:ext cx="407" cy="339"/>
            </a:xfrm>
            <a:prstGeom prst="callout2">
              <a:avLst>
                <a:gd name="adj1" fmla="val 21241"/>
                <a:gd name="adj2" fmla="val -11792"/>
                <a:gd name="adj3" fmla="val 21241"/>
                <a:gd name="adj4" fmla="val -20148"/>
                <a:gd name="adj5" fmla="val 300588"/>
                <a:gd name="adj6" fmla="val -223343"/>
              </a:avLst>
            </a:prstGeom>
            <a:noFill/>
            <a:ln w="222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tr-TR" b="1" dirty="0" smtClean="0">
                  <a:solidFill>
                    <a:srgbClr val="00B05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Sylfaen" pitchFamily="18" charset="0"/>
                </a:rPr>
                <a:t>İYİ UYKU ÖNEMLİDİR</a:t>
              </a:r>
              <a:endParaRPr kumimoji="0" lang="tr-TR" sz="1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Sylfaen" pitchFamily="18" charset="0"/>
              </a:endParaRPr>
            </a:p>
          </p:txBody>
        </p:sp>
        <p:sp>
          <p:nvSpPr>
            <p:cNvPr id="7" name="_s2056"/>
            <p:cNvSpPr>
              <a:spLocks noChangeArrowheads="1" noTextEdit="1"/>
            </p:cNvSpPr>
            <p:nvPr/>
          </p:nvSpPr>
          <p:spPr bwMode="auto">
            <a:xfrm>
              <a:off x="2264" y="1880"/>
              <a:ext cx="509" cy="509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rgbClr val="FF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tr-TR"/>
            </a:p>
          </p:txBody>
        </p:sp>
        <p:sp>
          <p:nvSpPr>
            <p:cNvPr id="8" name="_s2057"/>
            <p:cNvSpPr>
              <a:spLocks/>
            </p:cNvSpPr>
            <p:nvPr/>
          </p:nvSpPr>
          <p:spPr bwMode="auto">
            <a:xfrm>
              <a:off x="3809" y="776"/>
              <a:ext cx="407" cy="339"/>
            </a:xfrm>
            <a:prstGeom prst="callout2">
              <a:avLst>
                <a:gd name="adj1" fmla="val 21241"/>
                <a:gd name="adj2" fmla="val -11792"/>
                <a:gd name="adj3" fmla="val 21241"/>
                <a:gd name="adj4" fmla="val -20148"/>
                <a:gd name="adj5" fmla="val 400588"/>
                <a:gd name="adj6" fmla="val -316954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tr-TR" b="1" dirty="0" smtClean="0">
                  <a:solidFill>
                    <a:srgbClr val="00B050"/>
                  </a:solidFill>
                  <a:latin typeface="Sylfaen" pitchFamily="18" charset="0"/>
                </a:rPr>
                <a:t>GÜLÜMSEMEYİ UNUTMAYIN</a:t>
              </a:r>
              <a:endParaRPr kumimoji="0" lang="tr-TR" sz="18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Sylfae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3161669"/>
      </p:ext>
    </p:extLst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https://scontent-b-mxp.xx.fbcdn.net/hphotos-xap1/v/t1.0-9/1526317_10151922550401448_2024295109_n.jpg?oh=c70fdbf9b52d90b36ebccc97928ef583&amp;oe=54EF5A5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9538"/>
            <a:ext cx="8199438" cy="664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5249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 Box 1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AU" sz="5400" b="1">
                <a:solidFill>
                  <a:srgbClr val="CC0066"/>
                </a:solidFill>
                <a:latin typeface="Calibri" pitchFamily="34" charset="0"/>
              </a:rPr>
              <a:t>Kaynaklar</a:t>
            </a:r>
          </a:p>
        </p:txBody>
      </p:sp>
      <p:sp>
        <p:nvSpPr>
          <p:cNvPr id="54275" name="Text Box 2"/>
          <p:cNvSpPr txBox="1">
            <a:spLocks noChangeArrowheads="1"/>
          </p:cNvSpPr>
          <p:nvPr/>
        </p:nvSpPr>
        <p:spPr bwMode="auto"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41313" indent="-341313"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pPr>
            <a:r>
              <a:rPr lang="en-US" sz="2000" b="1">
                <a:solidFill>
                  <a:srgbClr val="000000"/>
                </a:solidFill>
              </a:rPr>
              <a:t>Howard Gardner:  Multiple Intelligences The Theory in Practice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pPr>
            <a:r>
              <a:rPr lang="en-AU" sz="2000" b="1">
                <a:solidFill>
                  <a:srgbClr val="000000"/>
                </a:solidFill>
              </a:rPr>
              <a:t>Scientific American: Limits of our intelligence by Douglas Fox, July 2011.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</a:pPr>
            <a:r>
              <a:rPr lang="en-AU" sz="2000" b="1">
                <a:solidFill>
                  <a:srgbClr val="000000"/>
                </a:solidFill>
              </a:rPr>
              <a:t>Wikipedia: </a:t>
            </a:r>
            <a:r>
              <a:rPr lang="en-AU" sz="2000" b="1">
                <a:solidFill>
                  <a:srgbClr val="0000FF"/>
                </a:solidFill>
                <a:hlinkClick r:id="rId3"/>
              </a:rPr>
              <a:t>http://en.wikipedia.org/wiki/Intelligence</a:t>
            </a:r>
          </a:p>
          <a:p>
            <a:pPr algn="just" eaLnBrk="1" hangingPunct="1">
              <a:lnSpc>
                <a:spcPct val="90000"/>
              </a:lnSpc>
              <a:spcBef>
                <a:spcPts val="500"/>
              </a:spcBef>
              <a:spcAft>
                <a:spcPts val="100"/>
              </a:spcAft>
              <a:buClr>
                <a:srgbClr val="231F20"/>
              </a:buClr>
              <a:buFont typeface="Arial" charset="0"/>
              <a:buChar char="•"/>
            </a:pPr>
            <a:r>
              <a:rPr lang="en-AU" sz="2000" b="1">
                <a:solidFill>
                  <a:srgbClr val="231F20"/>
                </a:solidFill>
              </a:rPr>
              <a:t>Evolution of the Brain and Intelligence. Gerhard Roth and Ursula Dicke in </a:t>
            </a:r>
            <a:r>
              <a:rPr lang="en-AU" sz="2000" b="1" i="1">
                <a:solidFill>
                  <a:srgbClr val="231F20"/>
                </a:solidFill>
              </a:rPr>
              <a:t>Trends in Cognitive Sciences, </a:t>
            </a:r>
            <a:r>
              <a:rPr lang="en-AU" sz="2000" b="1">
                <a:solidFill>
                  <a:srgbClr val="231F20"/>
                </a:solidFill>
              </a:rPr>
              <a:t>Vol. 9, No. 5, pages 250–257; May 2005. </a:t>
            </a:r>
          </a:p>
          <a:p>
            <a:pPr algn="just" eaLnBrk="1" hangingPunct="1">
              <a:lnSpc>
                <a:spcPct val="90000"/>
              </a:lnSpc>
              <a:spcBef>
                <a:spcPts val="500"/>
              </a:spcBef>
              <a:spcAft>
                <a:spcPts val="100"/>
              </a:spcAft>
              <a:buClr>
                <a:srgbClr val="231F20"/>
              </a:buClr>
              <a:buFont typeface="Arial" charset="0"/>
              <a:buChar char="•"/>
            </a:pPr>
            <a:r>
              <a:rPr lang="en-AU" sz="2000" b="1">
                <a:solidFill>
                  <a:srgbClr val="231F20"/>
                </a:solidFill>
              </a:rPr>
              <a:t>Cellular Scaling Rules for Primate Brains. Suzana Herculano-Houzel, Christine E. Collins, Peiyan Wong and Jon H. Kaas in </a:t>
            </a:r>
            <a:r>
              <a:rPr lang="en-AU" sz="2000" b="1" i="1">
                <a:solidFill>
                  <a:srgbClr val="231F20"/>
                </a:solidFill>
              </a:rPr>
              <a:t>Proceedings of the National Academy of Sciences USA, </a:t>
            </a:r>
            <a:r>
              <a:rPr lang="en-AU" sz="2000" b="1">
                <a:solidFill>
                  <a:srgbClr val="231F20"/>
                </a:solidFill>
              </a:rPr>
              <a:t>Vol. 104, No. 9, pages 3562–3567; February 27, 2007. </a:t>
            </a:r>
          </a:p>
          <a:p>
            <a:pPr algn="just" eaLnBrk="1" hangingPunct="1">
              <a:lnSpc>
                <a:spcPct val="90000"/>
              </a:lnSpc>
              <a:spcBef>
                <a:spcPts val="500"/>
              </a:spcBef>
              <a:spcAft>
                <a:spcPts val="100"/>
              </a:spcAft>
              <a:buClr>
                <a:srgbClr val="231F20"/>
              </a:buClr>
              <a:buFont typeface="Arial" charset="0"/>
              <a:buChar char="•"/>
            </a:pPr>
            <a:r>
              <a:rPr lang="en-AU" sz="2000" b="1">
                <a:solidFill>
                  <a:srgbClr val="231F20"/>
                </a:solidFill>
              </a:rPr>
              <a:t>Efficiency of Functional Brain Networks and Intellectual Performance. Martijn P. van den Heuvel, Cornelis J. Stam, René S. Kahn and Hilleke E. Hulshoff Pol in </a:t>
            </a:r>
            <a:r>
              <a:rPr lang="en-AU" sz="2000" b="1" i="1">
                <a:solidFill>
                  <a:srgbClr val="231F20"/>
                </a:solidFill>
              </a:rPr>
              <a:t>Journal of Neuro-science, </a:t>
            </a:r>
            <a:r>
              <a:rPr lang="en-AU" sz="2000" b="1">
                <a:solidFill>
                  <a:srgbClr val="231F20"/>
                </a:solidFill>
              </a:rPr>
              <a:t>Vol. 29, No. 23, pages 7619–7624; June 10, 2009. </a:t>
            </a: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</a:pPr>
            <a:endParaRPr lang="en-AU" sz="2000" b="1">
              <a:solidFill>
                <a:srgbClr val="000000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ts val="500"/>
              </a:spcBef>
              <a:buFont typeface="Arial" charset="0"/>
              <a:buNone/>
            </a:pPr>
            <a:endParaRPr lang="en-AU" sz="2000" b="1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622889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Text Box 2"/>
          <p:cNvSpPr txBox="1">
            <a:spLocks noChangeArrowheads="1"/>
          </p:cNvSpPr>
          <p:nvPr/>
        </p:nvSpPr>
        <p:spPr bwMode="auto">
          <a:xfrm>
            <a:off x="3156307" y="3250506"/>
            <a:ext cx="3018710" cy="2769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tr-TR" sz="2000" b="1" dirty="0">
                <a:solidFill>
                  <a:srgbClr val="FF0000"/>
                </a:solidFill>
              </a:rPr>
              <a:t>TEŞEKKÜR</a:t>
            </a:r>
          </a:p>
          <a:p>
            <a:pPr algn="ctr">
              <a:defRPr/>
            </a:pPr>
            <a:r>
              <a:rPr lang="tr-TR" sz="2000" b="1" dirty="0">
                <a:solidFill>
                  <a:srgbClr val="FF0000"/>
                </a:solidFill>
              </a:rPr>
              <a:t>Bazı slaytlarını kullandığım</a:t>
            </a:r>
          </a:p>
          <a:p>
            <a:pPr algn="ctr">
              <a:defRPr/>
            </a:pPr>
            <a:r>
              <a:rPr lang="tr-TR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Dr</a:t>
            </a:r>
            <a:r>
              <a:rPr lang="tr-TR" dirty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 </a:t>
            </a:r>
            <a:r>
              <a:rPr lang="tr-TR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Kerem  DÜNDAR</a:t>
            </a:r>
          </a:p>
          <a:p>
            <a:pPr algn="ctr">
              <a:defRPr/>
            </a:pPr>
            <a:r>
              <a:rPr lang="tr-TR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ve</a:t>
            </a:r>
          </a:p>
          <a:p>
            <a:pPr algn="ctr">
              <a:defRPr/>
            </a:pPr>
            <a:r>
              <a:rPr lang="tr-TR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Prof. Dr. Kemal S. Türker’e</a:t>
            </a:r>
            <a:endParaRPr lang="tr-TR" dirty="0">
              <a:solidFill>
                <a:srgbClr val="00B05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defRPr/>
            </a:pPr>
            <a:r>
              <a:rPr lang="tr-TR" sz="2000" b="1" dirty="0" smtClean="0">
                <a:solidFill>
                  <a:srgbClr val="FF0000"/>
                </a:solidFill>
              </a:rPr>
              <a:t>İletişim </a:t>
            </a:r>
            <a:r>
              <a:rPr lang="tr-TR" sz="2000" b="1" dirty="0">
                <a:solidFill>
                  <a:srgbClr val="FF0000"/>
                </a:solidFill>
              </a:rPr>
              <a:t>için e-mail</a:t>
            </a:r>
            <a:r>
              <a:rPr lang="en-GB" sz="2000" b="1" dirty="0">
                <a:solidFill>
                  <a:srgbClr val="FF0000"/>
                </a:solidFill>
              </a:rPr>
              <a:t>: </a:t>
            </a:r>
          </a:p>
          <a:p>
            <a:pPr algn="ctr">
              <a:defRPr/>
            </a:pPr>
            <a:r>
              <a:rPr lang="tr-TR" sz="2000" b="1" dirty="0" err="1">
                <a:solidFill>
                  <a:srgbClr val="FF0000"/>
                </a:solidFill>
              </a:rPr>
              <a:t>farukerden</a:t>
            </a:r>
            <a:r>
              <a:rPr lang="en-GB" sz="2000" b="1" dirty="0">
                <a:solidFill>
                  <a:srgbClr val="FF0000"/>
                </a:solidFill>
              </a:rPr>
              <a:t>@</a:t>
            </a:r>
            <a:r>
              <a:rPr lang="tr-TR" sz="2000" b="1" dirty="0">
                <a:solidFill>
                  <a:srgbClr val="FF0000"/>
                </a:solidFill>
              </a:rPr>
              <a:t>gmail.com</a:t>
            </a:r>
          </a:p>
          <a:p>
            <a:pPr algn="ctr">
              <a:defRPr/>
            </a:pPr>
            <a:r>
              <a:rPr lang="tr-TR" sz="2000" b="1" dirty="0">
                <a:solidFill>
                  <a:srgbClr val="FF0000"/>
                </a:solidFill>
              </a:rPr>
              <a:t>berden@kocaeli.edu.tr</a:t>
            </a:r>
            <a:endParaRPr lang="en-GB" sz="2000" b="1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36867" name="Picture 3" descr="kou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33400"/>
            <a:ext cx="7726363" cy="1801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481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4"/>
          <p:cNvSpPr txBox="1">
            <a:spLocks noChangeArrowheads="1"/>
          </p:cNvSpPr>
          <p:nvPr/>
        </p:nvSpPr>
        <p:spPr bwMode="auto">
          <a:xfrm>
            <a:off x="827088" y="404813"/>
            <a:ext cx="77057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tr-TR" altLang="tr-TR" sz="3200" b="1">
                <a:solidFill>
                  <a:srgbClr val="D50B40"/>
                </a:solidFill>
                <a:latin typeface="Arial" charset="0"/>
              </a:rPr>
              <a:t>ÇOKLU ZEKA KURAMI  ( MI THEORY )</a:t>
            </a:r>
          </a:p>
        </p:txBody>
      </p:sp>
      <p:pic>
        <p:nvPicPr>
          <p:cNvPr id="9219" name="Picture 5" descr="mi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96975"/>
            <a:ext cx="7343775" cy="531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4350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33500"/>
            <a:ext cx="9144000" cy="526415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endParaRPr lang="en-US" sz="2400" b="1" dirty="0">
              <a:solidFill>
                <a:srgbClr val="C00000"/>
              </a:solidFill>
              <a:ea typeface="SimSun" charset="-122"/>
            </a:endParaRPr>
          </a:p>
          <a:p>
            <a:pPr>
              <a:buFont typeface="Times New Roman" pitchFamily="16" charset="0"/>
              <a:buNone/>
              <a:defRPr/>
            </a:pPr>
            <a:endParaRPr lang="en-US" sz="2400" b="1" dirty="0">
              <a:solidFill>
                <a:srgbClr val="C00000"/>
              </a:solidFill>
              <a:ea typeface="SimSun" charset="-122"/>
            </a:endParaRPr>
          </a:p>
          <a:p>
            <a:pPr marL="457200" indent="-457200" algn="ctr">
              <a:buFont typeface="Times New Roman" pitchFamily="16" charset="0"/>
              <a:buNone/>
              <a:defRPr/>
            </a:pPr>
            <a:r>
              <a:rPr lang="tr-TR" sz="3600" b="1" dirty="0">
                <a:solidFill>
                  <a:srgbClr val="C00000"/>
                </a:solidFill>
                <a:ea typeface="SimSun" charset="-122"/>
              </a:rPr>
              <a:t>Mantıksı (</a:t>
            </a:r>
            <a:r>
              <a:rPr lang="tr-TR" sz="3600" b="1" dirty="0" err="1">
                <a:solidFill>
                  <a:schemeClr val="tx1"/>
                </a:solidFill>
                <a:ea typeface="SimSun" charset="-122"/>
              </a:rPr>
              <a:t>C</a:t>
            </a:r>
            <a:r>
              <a:rPr lang="tr-TR" sz="3600" b="1" dirty="0" err="1">
                <a:solidFill>
                  <a:srgbClr val="C00000"/>
                </a:solidFill>
                <a:ea typeface="SimSun" charset="-122"/>
              </a:rPr>
              <a:t>ritical</a:t>
            </a:r>
            <a:r>
              <a:rPr lang="tr-TR" sz="3600" b="1" dirty="0">
                <a:solidFill>
                  <a:srgbClr val="C00000"/>
                </a:solidFill>
                <a:ea typeface="SimSun" charset="-122"/>
              </a:rPr>
              <a:t>) zekâ </a:t>
            </a:r>
            <a:endParaRPr lang="en-US" sz="3600" b="1" dirty="0">
              <a:solidFill>
                <a:srgbClr val="C00000"/>
              </a:solidFill>
              <a:ea typeface="SimSun" charset="-122"/>
            </a:endParaRPr>
          </a:p>
          <a:p>
            <a:pPr marL="457200" indent="-457200" algn="ctr">
              <a:buFont typeface="Times New Roman" pitchFamily="16" charset="0"/>
              <a:buNone/>
              <a:defRPr/>
            </a:pPr>
            <a:endParaRPr lang="en-US" sz="3600" b="1" dirty="0">
              <a:solidFill>
                <a:srgbClr val="C00000"/>
              </a:solidFill>
              <a:ea typeface="SimSun" charset="-122"/>
            </a:endParaRPr>
          </a:p>
          <a:p>
            <a:pPr marL="457200" indent="-457200" algn="ctr">
              <a:buFont typeface="Times New Roman" pitchFamily="16" charset="0"/>
              <a:buNone/>
              <a:defRPr/>
            </a:pPr>
            <a:endParaRPr lang="en-US" sz="3600" b="1" dirty="0">
              <a:solidFill>
                <a:srgbClr val="C00000"/>
              </a:solidFill>
              <a:ea typeface="SimSun" charset="-122"/>
            </a:endParaRPr>
          </a:p>
          <a:p>
            <a:pPr marL="457200" indent="-457200" algn="ctr">
              <a:buFont typeface="Times New Roman" pitchFamily="16" charset="0"/>
              <a:buNone/>
              <a:defRPr/>
            </a:pPr>
            <a:r>
              <a:rPr lang="tr-TR" sz="3600" b="1" dirty="0">
                <a:solidFill>
                  <a:srgbClr val="C00000"/>
                </a:solidFill>
                <a:ea typeface="SimSun" charset="-122"/>
              </a:rPr>
              <a:t>Düşünceli (</a:t>
            </a:r>
            <a:r>
              <a:rPr lang="tr-TR" sz="3600" b="1" dirty="0" err="1">
                <a:solidFill>
                  <a:schemeClr val="tx1"/>
                </a:solidFill>
                <a:ea typeface="SimSun" charset="-122"/>
              </a:rPr>
              <a:t>C</a:t>
            </a:r>
            <a:r>
              <a:rPr lang="tr-TR" sz="3600" b="1" dirty="0" err="1">
                <a:solidFill>
                  <a:srgbClr val="C00000"/>
                </a:solidFill>
                <a:ea typeface="SimSun" charset="-122"/>
              </a:rPr>
              <a:t>aring</a:t>
            </a:r>
            <a:r>
              <a:rPr lang="tr-TR" sz="3600" b="1" dirty="0">
                <a:solidFill>
                  <a:srgbClr val="C00000"/>
                </a:solidFill>
                <a:ea typeface="SimSun" charset="-122"/>
              </a:rPr>
              <a:t> / </a:t>
            </a:r>
            <a:r>
              <a:rPr lang="tr-TR" sz="3600" b="1" dirty="0" err="1">
                <a:solidFill>
                  <a:srgbClr val="C00000"/>
                </a:solidFill>
                <a:ea typeface="SimSun" charset="-122"/>
              </a:rPr>
              <a:t>Emotional</a:t>
            </a:r>
            <a:r>
              <a:rPr lang="tr-TR" sz="3600" b="1" dirty="0">
                <a:solidFill>
                  <a:srgbClr val="C00000"/>
                </a:solidFill>
                <a:ea typeface="SimSun" charset="-122"/>
              </a:rPr>
              <a:t>) zekâ </a:t>
            </a:r>
            <a:endParaRPr lang="en-US" sz="3600" b="1" dirty="0">
              <a:solidFill>
                <a:srgbClr val="C00000"/>
              </a:solidFill>
              <a:ea typeface="SimSun" charset="-122"/>
            </a:endParaRPr>
          </a:p>
          <a:p>
            <a:pPr marL="457200" indent="-457200" algn="ctr">
              <a:buFont typeface="Times New Roman" pitchFamily="16" charset="0"/>
              <a:buNone/>
              <a:defRPr/>
            </a:pPr>
            <a:endParaRPr lang="en-US" sz="3600" b="1" dirty="0">
              <a:solidFill>
                <a:srgbClr val="C00000"/>
              </a:solidFill>
              <a:ea typeface="SimSun" charset="-122"/>
            </a:endParaRPr>
          </a:p>
          <a:p>
            <a:pPr marL="457200" indent="-457200" algn="ctr">
              <a:buFont typeface="Times New Roman" pitchFamily="16" charset="0"/>
              <a:buNone/>
              <a:defRPr/>
            </a:pPr>
            <a:endParaRPr lang="en-US" sz="3600" b="1" dirty="0">
              <a:solidFill>
                <a:srgbClr val="C00000"/>
              </a:solidFill>
              <a:ea typeface="SimSun" charset="-122"/>
            </a:endParaRPr>
          </a:p>
          <a:p>
            <a:pPr marL="457200" indent="-457200" algn="ctr">
              <a:buFont typeface="Times New Roman" pitchFamily="16" charset="0"/>
              <a:buNone/>
              <a:defRPr/>
            </a:pPr>
            <a:r>
              <a:rPr lang="tr-TR" sz="3600" b="1" dirty="0">
                <a:solidFill>
                  <a:srgbClr val="C00000"/>
                </a:solidFill>
                <a:ea typeface="SimSun" charset="-122"/>
              </a:rPr>
              <a:t>Kıvrak / Buluşçu (</a:t>
            </a:r>
            <a:r>
              <a:rPr lang="tr-TR" sz="3600" b="1" dirty="0" err="1">
                <a:solidFill>
                  <a:schemeClr val="tx1"/>
                </a:solidFill>
                <a:ea typeface="SimSun" charset="-122"/>
              </a:rPr>
              <a:t>C</a:t>
            </a:r>
            <a:r>
              <a:rPr lang="tr-TR" sz="3600" b="1" dirty="0" err="1">
                <a:solidFill>
                  <a:srgbClr val="C00000"/>
                </a:solidFill>
                <a:ea typeface="SimSun" charset="-122"/>
              </a:rPr>
              <a:t>reative</a:t>
            </a:r>
            <a:r>
              <a:rPr lang="tr-TR" sz="3600" b="1" dirty="0">
                <a:solidFill>
                  <a:srgbClr val="C00000"/>
                </a:solidFill>
                <a:ea typeface="SimSun" charset="-122"/>
              </a:rPr>
              <a:t>) zekâ  </a:t>
            </a:r>
            <a:endParaRPr lang="en-US" sz="3600" b="1" dirty="0">
              <a:solidFill>
                <a:srgbClr val="C00000"/>
              </a:solidFill>
              <a:ea typeface="SimSun" charset="-122"/>
            </a:endParaRPr>
          </a:p>
          <a:p>
            <a:pPr>
              <a:buFont typeface="Times New Roman" pitchFamily="16" charset="0"/>
              <a:buNone/>
              <a:defRPr/>
            </a:pPr>
            <a:endParaRPr lang="en-US" sz="3600" b="1" dirty="0">
              <a:solidFill>
                <a:srgbClr val="C00000"/>
              </a:solidFill>
              <a:ea typeface="SimSun" charset="-122"/>
            </a:endParaRPr>
          </a:p>
        </p:txBody>
      </p:sp>
      <p:sp>
        <p:nvSpPr>
          <p:cNvPr id="11267" name="Text Box 1"/>
          <p:cNvSpPr txBox="1">
            <a:spLocks noChangeArrowheads="1"/>
          </p:cNvSpPr>
          <p:nvPr/>
        </p:nvSpPr>
        <p:spPr bwMode="auto">
          <a:xfrm>
            <a:off x="0" y="-90488"/>
            <a:ext cx="9144000" cy="1431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1pPr>
            <a:lvl2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2pPr>
            <a:lvl3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3pPr>
            <a:lvl4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4pPr>
            <a:lvl5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chemeClr val="bg1"/>
                </a:solidFill>
                <a:latin typeface="Arial" charset="0"/>
                <a:ea typeface="SimSun" pitchFamily="2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en-US" sz="8000" b="1">
                <a:solidFill>
                  <a:srgbClr val="FF0000"/>
                </a:solidFill>
                <a:latin typeface="Calibri" pitchFamily="34" charset="0"/>
              </a:rPr>
              <a:t>Zeka tipleri</a:t>
            </a:r>
          </a:p>
        </p:txBody>
      </p:sp>
    </p:spTree>
    <p:extLst>
      <p:ext uri="{BB962C8B-B14F-4D97-AF65-F5344CB8AC3E}">
        <p14:creationId xmlns:p14="http://schemas.microsoft.com/office/powerpoint/2010/main" val="401619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433513"/>
          </a:xfrm>
        </p:spPr>
        <p:txBody>
          <a:bodyPr/>
          <a:lstStyle/>
          <a:p>
            <a:r>
              <a:rPr lang="en-US" sz="6000" b="1" smtClean="0">
                <a:solidFill>
                  <a:srgbClr val="FF0000"/>
                </a:solidFill>
              </a:rPr>
              <a:t>Zeka </a:t>
            </a:r>
            <a:r>
              <a:rPr lang="tr-TR" sz="6000" b="1" smtClean="0">
                <a:solidFill>
                  <a:srgbClr val="FF0000"/>
                </a:solidFill>
              </a:rPr>
              <a:t>nasıl geliştirilebilir?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412875"/>
            <a:ext cx="8064500" cy="4524375"/>
          </a:xfrm>
        </p:spPr>
        <p:txBody>
          <a:bodyPr/>
          <a:lstStyle/>
          <a:p>
            <a:pPr>
              <a:defRPr/>
            </a:pPr>
            <a:r>
              <a:rPr lang="tr-TR" b="1" dirty="0" smtClean="0">
                <a:solidFill>
                  <a:srgbClr val="C00000"/>
                </a:solidFill>
              </a:rPr>
              <a:t>Mantıksı (</a:t>
            </a:r>
            <a:r>
              <a:rPr lang="tr-TR" b="1" dirty="0" err="1" smtClean="0">
                <a:solidFill>
                  <a:schemeClr val="tx1"/>
                </a:solidFill>
              </a:rPr>
              <a:t>C</a:t>
            </a:r>
            <a:r>
              <a:rPr lang="tr-TR" b="1" dirty="0" err="1" smtClean="0">
                <a:solidFill>
                  <a:srgbClr val="C00000"/>
                </a:solidFill>
              </a:rPr>
              <a:t>ritical</a:t>
            </a:r>
            <a:r>
              <a:rPr lang="tr-TR" b="1" dirty="0" smtClean="0">
                <a:solidFill>
                  <a:srgbClr val="C00000"/>
                </a:solidFill>
              </a:rPr>
              <a:t>) zekâ</a:t>
            </a:r>
            <a:r>
              <a:rPr lang="en-US" b="1" dirty="0" smtClean="0">
                <a:solidFill>
                  <a:srgbClr val="C00000"/>
                </a:solidFill>
              </a:rPr>
              <a:t>: </a:t>
            </a:r>
          </a:p>
          <a:p>
            <a:pPr lvl="1">
              <a:defRPr/>
            </a:pPr>
            <a:r>
              <a:rPr lang="en-US" sz="2400" dirty="0" err="1" smtClean="0"/>
              <a:t>Zengin</a:t>
            </a:r>
            <a:r>
              <a:rPr lang="en-US" sz="2400" dirty="0" smtClean="0"/>
              <a:t> </a:t>
            </a:r>
            <a:r>
              <a:rPr lang="en-US" sz="2400" dirty="0" err="1" smtClean="0"/>
              <a:t>ve</a:t>
            </a:r>
            <a:r>
              <a:rPr lang="en-US" sz="2400" dirty="0" smtClean="0"/>
              <a:t> </a:t>
            </a:r>
            <a:r>
              <a:rPr lang="en-US" sz="2400" dirty="0" err="1" smtClean="0"/>
              <a:t>uyarıcı</a:t>
            </a:r>
            <a:r>
              <a:rPr lang="en-US" sz="2400" dirty="0" smtClean="0"/>
              <a:t> </a:t>
            </a:r>
            <a:r>
              <a:rPr lang="en-US" sz="2400" dirty="0" err="1" smtClean="0"/>
              <a:t>çevre</a:t>
            </a:r>
            <a:r>
              <a:rPr lang="en-US" sz="2400" dirty="0" smtClean="0"/>
              <a:t>: </a:t>
            </a:r>
            <a:r>
              <a:rPr lang="en-US" sz="2400" dirty="0" err="1" smtClean="0"/>
              <a:t>beceri</a:t>
            </a:r>
            <a:r>
              <a:rPr lang="en-US" sz="2400" dirty="0" smtClean="0"/>
              <a:t> </a:t>
            </a:r>
            <a:r>
              <a:rPr lang="en-US" sz="2400" dirty="0" err="1" smtClean="0"/>
              <a:t>öğrenme</a:t>
            </a:r>
            <a:r>
              <a:rPr lang="en-US" sz="2400" dirty="0" smtClean="0"/>
              <a:t>, </a:t>
            </a:r>
            <a:r>
              <a:rPr lang="en-US" sz="2400" dirty="0" err="1" smtClean="0"/>
              <a:t>ikinci</a:t>
            </a:r>
            <a:r>
              <a:rPr lang="en-US" sz="2400" dirty="0" smtClean="0"/>
              <a:t> </a:t>
            </a:r>
            <a:r>
              <a:rPr lang="en-US" sz="2400" dirty="0" err="1" smtClean="0"/>
              <a:t>dil</a:t>
            </a:r>
            <a:endParaRPr lang="tr-TR" sz="2400" dirty="0" smtClean="0"/>
          </a:p>
          <a:p>
            <a:pPr lvl="1">
              <a:defRPr/>
            </a:pPr>
            <a:r>
              <a:rPr lang="en-US" sz="2400" dirty="0" err="1" smtClean="0"/>
              <a:t>Destek</a:t>
            </a:r>
            <a:r>
              <a:rPr lang="en-US" sz="2400" dirty="0" smtClean="0"/>
              <a:t> </a:t>
            </a:r>
            <a:r>
              <a:rPr lang="en-US" sz="2400" dirty="0" err="1" smtClean="0"/>
              <a:t>olan</a:t>
            </a:r>
            <a:r>
              <a:rPr lang="en-US" sz="2400" dirty="0" smtClean="0"/>
              <a:t> </a:t>
            </a:r>
            <a:r>
              <a:rPr lang="en-US" sz="2400" dirty="0" err="1" smtClean="0"/>
              <a:t>mutlu</a:t>
            </a:r>
            <a:r>
              <a:rPr lang="en-US" sz="2400" dirty="0" smtClean="0"/>
              <a:t> </a:t>
            </a:r>
            <a:r>
              <a:rPr lang="en-US" sz="2400" dirty="0" err="1" smtClean="0"/>
              <a:t>bir</a:t>
            </a:r>
            <a:r>
              <a:rPr lang="en-US" sz="2400" dirty="0" smtClean="0"/>
              <a:t> </a:t>
            </a:r>
            <a:r>
              <a:rPr lang="en-US" sz="2400" dirty="0" err="1" smtClean="0"/>
              <a:t>aile</a:t>
            </a:r>
            <a:r>
              <a:rPr lang="en-US" sz="2400" dirty="0" smtClean="0"/>
              <a:t>: </a:t>
            </a:r>
            <a:r>
              <a:rPr lang="en-US" sz="2400" dirty="0" err="1" smtClean="0"/>
              <a:t>Doğum</a:t>
            </a:r>
            <a:r>
              <a:rPr lang="en-US" sz="2400" dirty="0" smtClean="0"/>
              <a:t> </a:t>
            </a:r>
            <a:r>
              <a:rPr lang="en-US" sz="2400" dirty="0" err="1" smtClean="0"/>
              <a:t>ağırlığı</a:t>
            </a:r>
            <a:r>
              <a:rPr lang="en-US" sz="2400" dirty="0" smtClean="0"/>
              <a:t>, </a:t>
            </a:r>
            <a:r>
              <a:rPr lang="en-US" sz="2400" dirty="0" err="1" smtClean="0"/>
              <a:t>anne</a:t>
            </a:r>
            <a:r>
              <a:rPr lang="en-US" sz="2400" dirty="0" smtClean="0"/>
              <a:t> </a:t>
            </a:r>
            <a:r>
              <a:rPr lang="en-US" sz="2400" dirty="0" err="1" smtClean="0"/>
              <a:t>sütü</a:t>
            </a:r>
            <a:endParaRPr lang="tr-TR" sz="2400" dirty="0" smtClean="0"/>
          </a:p>
          <a:p>
            <a:pPr lvl="1">
              <a:defRPr/>
            </a:pPr>
            <a:r>
              <a:rPr lang="en-US" sz="2400" dirty="0" err="1" smtClean="0"/>
              <a:t>Kaliteli</a:t>
            </a:r>
            <a:r>
              <a:rPr lang="en-US" sz="2400" dirty="0" smtClean="0"/>
              <a:t> </a:t>
            </a:r>
            <a:r>
              <a:rPr lang="en-US" sz="2400" dirty="0" err="1" smtClean="0"/>
              <a:t>eğitim</a:t>
            </a:r>
            <a:r>
              <a:rPr lang="en-US" sz="2400" dirty="0" smtClean="0"/>
              <a:t>: internet</a:t>
            </a:r>
            <a:endParaRPr lang="en-US" sz="2400" b="1" dirty="0" smtClean="0">
              <a:solidFill>
                <a:srgbClr val="C00000"/>
              </a:solidFill>
            </a:endParaRPr>
          </a:p>
          <a:p>
            <a:pPr marL="457200" indent="-457200">
              <a:buFont typeface="Times New Roman" pitchFamily="16" charset="0"/>
              <a:buNone/>
              <a:defRPr/>
            </a:pPr>
            <a:endParaRPr lang="en-US" b="1" dirty="0" smtClean="0">
              <a:solidFill>
                <a:srgbClr val="C00000"/>
              </a:solidFill>
            </a:endParaRPr>
          </a:p>
          <a:p>
            <a:pPr marL="457200" indent="-457200">
              <a:buFont typeface="Times New Roman" pitchFamily="16" charset="0"/>
              <a:buNone/>
              <a:defRPr/>
            </a:pPr>
            <a:r>
              <a:rPr lang="tr-TR" b="1" dirty="0" smtClean="0">
                <a:solidFill>
                  <a:srgbClr val="C00000"/>
                </a:solidFill>
              </a:rPr>
              <a:t>Düşünceli (</a:t>
            </a:r>
            <a:r>
              <a:rPr lang="tr-TR" b="1" dirty="0" err="1" smtClean="0">
                <a:solidFill>
                  <a:schemeClr val="tx1"/>
                </a:solidFill>
              </a:rPr>
              <a:t>C</a:t>
            </a:r>
            <a:r>
              <a:rPr lang="tr-TR" b="1" dirty="0" err="1" smtClean="0">
                <a:solidFill>
                  <a:srgbClr val="C00000"/>
                </a:solidFill>
              </a:rPr>
              <a:t>aring</a:t>
            </a:r>
            <a:r>
              <a:rPr lang="tr-TR" b="1" dirty="0" smtClean="0">
                <a:solidFill>
                  <a:srgbClr val="C00000"/>
                </a:solidFill>
              </a:rPr>
              <a:t> / </a:t>
            </a:r>
            <a:r>
              <a:rPr lang="tr-TR" b="1" dirty="0" err="1" smtClean="0">
                <a:solidFill>
                  <a:srgbClr val="C00000"/>
                </a:solidFill>
              </a:rPr>
              <a:t>Emotional</a:t>
            </a:r>
            <a:r>
              <a:rPr lang="tr-TR" b="1" dirty="0" smtClean="0">
                <a:solidFill>
                  <a:srgbClr val="C00000"/>
                </a:solidFill>
              </a:rPr>
              <a:t>) zekâ </a:t>
            </a:r>
            <a:endParaRPr lang="en-US" b="1" dirty="0" smtClean="0">
              <a:solidFill>
                <a:srgbClr val="C00000"/>
              </a:solidFill>
            </a:endParaRPr>
          </a:p>
          <a:p>
            <a:pPr marL="457200" indent="-457200">
              <a:buFont typeface="Times New Roman" pitchFamily="16" charset="0"/>
              <a:buNone/>
              <a:defRPr/>
            </a:pPr>
            <a:endParaRPr lang="en-US" b="1" dirty="0" smtClean="0">
              <a:solidFill>
                <a:srgbClr val="C00000"/>
              </a:solidFill>
            </a:endParaRPr>
          </a:p>
          <a:p>
            <a:pPr marL="457200" indent="-457200">
              <a:buFont typeface="Times New Roman" pitchFamily="16" charset="0"/>
              <a:buNone/>
              <a:defRPr/>
            </a:pPr>
            <a:r>
              <a:rPr lang="tr-TR" b="1" dirty="0" smtClean="0">
                <a:solidFill>
                  <a:srgbClr val="C00000"/>
                </a:solidFill>
              </a:rPr>
              <a:t>Kıvrak / Buluşçu (</a:t>
            </a:r>
            <a:r>
              <a:rPr lang="tr-TR" b="1" dirty="0" err="1" smtClean="0">
                <a:solidFill>
                  <a:schemeClr val="tx1"/>
                </a:solidFill>
              </a:rPr>
              <a:t>C</a:t>
            </a:r>
            <a:r>
              <a:rPr lang="tr-TR" b="1" dirty="0" err="1" smtClean="0">
                <a:solidFill>
                  <a:srgbClr val="C00000"/>
                </a:solidFill>
              </a:rPr>
              <a:t>reative</a:t>
            </a:r>
            <a:r>
              <a:rPr lang="tr-TR" b="1" dirty="0" smtClean="0">
                <a:solidFill>
                  <a:srgbClr val="C00000"/>
                </a:solidFill>
              </a:rPr>
              <a:t>) zekâ</a:t>
            </a:r>
            <a:endParaRPr lang="en-US" b="1" dirty="0" smtClean="0">
              <a:solidFill>
                <a:srgbClr val="C00000"/>
              </a:solidFill>
            </a:endParaRPr>
          </a:p>
          <a:p>
            <a:pPr lvl="1">
              <a:defRPr/>
            </a:pP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2165959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0" y="-26988"/>
            <a:ext cx="9144000" cy="1433513"/>
          </a:xfrm>
        </p:spPr>
        <p:txBody>
          <a:bodyPr/>
          <a:lstStyle/>
          <a:p>
            <a:r>
              <a:rPr lang="en-US" sz="6000" b="1" smtClean="0">
                <a:solidFill>
                  <a:srgbClr val="FF0000"/>
                </a:solidFill>
              </a:rPr>
              <a:t>Zeka </a:t>
            </a:r>
            <a:r>
              <a:rPr lang="tr-TR" sz="6000" b="1" smtClean="0">
                <a:solidFill>
                  <a:srgbClr val="FF0000"/>
                </a:solidFill>
              </a:rPr>
              <a:t>nasıl geliştirilebilir?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323850" y="1568450"/>
            <a:ext cx="8675688" cy="4524375"/>
          </a:xfrm>
        </p:spPr>
        <p:txBody>
          <a:bodyPr/>
          <a:lstStyle/>
          <a:p>
            <a:pPr marL="457200" indent="-457200"/>
            <a:r>
              <a:rPr lang="tr-TR" b="1" smtClean="0">
                <a:solidFill>
                  <a:srgbClr val="C00000"/>
                </a:solidFill>
              </a:rPr>
              <a:t>Düşünceli (</a:t>
            </a:r>
            <a:r>
              <a:rPr lang="tr-TR" b="1" smtClean="0">
                <a:solidFill>
                  <a:schemeClr val="tx1"/>
                </a:solidFill>
              </a:rPr>
              <a:t>C</a:t>
            </a:r>
            <a:r>
              <a:rPr lang="tr-TR" b="1" smtClean="0">
                <a:solidFill>
                  <a:srgbClr val="C00000"/>
                </a:solidFill>
              </a:rPr>
              <a:t>aring / Emotional) zekâ </a:t>
            </a:r>
            <a:endParaRPr lang="en-US" b="1" smtClean="0">
              <a:solidFill>
                <a:srgbClr val="C00000"/>
              </a:solidFill>
            </a:endParaRPr>
          </a:p>
          <a:p>
            <a:pPr lvl="1"/>
            <a:r>
              <a:rPr lang="tr-TR" sz="2400" smtClean="0"/>
              <a:t>Kendini bil: kuvvetli ve zayıf yönlerini bil, kendine güven</a:t>
            </a:r>
          </a:p>
          <a:p>
            <a:pPr lvl="1"/>
            <a:r>
              <a:rPr lang="tr-TR" sz="2400" smtClean="0"/>
              <a:t>Kendini kontrol et: ani refleksice hareket ve davranışlardan kaçın</a:t>
            </a:r>
          </a:p>
          <a:p>
            <a:pPr lvl="1"/>
            <a:r>
              <a:rPr lang="tr-TR" sz="2400" smtClean="0"/>
              <a:t>Kendini başkalarının yerine koy: Empati geliştir</a:t>
            </a:r>
          </a:p>
          <a:p>
            <a:pPr lvl="1"/>
            <a:r>
              <a:rPr lang="tr-TR" sz="2400" smtClean="0"/>
              <a:t>Kendini doğru anlat: İlişkilerinde açık ve dürüst ol  </a:t>
            </a:r>
          </a:p>
          <a:p>
            <a:pPr lvl="1"/>
            <a:endParaRPr lang="tr-TR" sz="2400" smtClean="0"/>
          </a:p>
        </p:txBody>
      </p:sp>
    </p:spTree>
    <p:extLst>
      <p:ext uri="{BB962C8B-B14F-4D97-AF65-F5344CB8AC3E}">
        <p14:creationId xmlns:p14="http://schemas.microsoft.com/office/powerpoint/2010/main" val="12700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0" y="-165100"/>
            <a:ext cx="9144000" cy="1433513"/>
          </a:xfrm>
        </p:spPr>
        <p:txBody>
          <a:bodyPr/>
          <a:lstStyle/>
          <a:p>
            <a:r>
              <a:rPr lang="en-US" sz="6000" b="1" smtClean="0">
                <a:solidFill>
                  <a:srgbClr val="FF0000"/>
                </a:solidFill>
              </a:rPr>
              <a:t>Zeka </a:t>
            </a:r>
            <a:r>
              <a:rPr lang="tr-TR" sz="6000" b="1" smtClean="0">
                <a:solidFill>
                  <a:srgbClr val="FF0000"/>
                </a:solidFill>
              </a:rPr>
              <a:t>nasıl geliştirilebilir?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388" y="1352550"/>
            <a:ext cx="8964612" cy="4813300"/>
          </a:xfrm>
        </p:spPr>
        <p:txBody>
          <a:bodyPr/>
          <a:lstStyle/>
          <a:p>
            <a:pPr marL="457200" indent="-457200">
              <a:buFont typeface="Times New Roman" pitchFamily="16" charset="0"/>
              <a:buNone/>
              <a:defRPr/>
            </a:pPr>
            <a:r>
              <a:rPr lang="tr-TR" b="1" dirty="0" smtClean="0">
                <a:solidFill>
                  <a:srgbClr val="C00000"/>
                </a:solidFill>
              </a:rPr>
              <a:t>Kıvrak / Buluşçu (</a:t>
            </a:r>
            <a:r>
              <a:rPr lang="tr-TR" b="1" dirty="0" err="1" smtClean="0">
                <a:solidFill>
                  <a:schemeClr val="tx1"/>
                </a:solidFill>
              </a:rPr>
              <a:t>C</a:t>
            </a:r>
            <a:r>
              <a:rPr lang="tr-TR" b="1" dirty="0" err="1" smtClean="0">
                <a:solidFill>
                  <a:srgbClr val="C00000"/>
                </a:solidFill>
              </a:rPr>
              <a:t>reative</a:t>
            </a:r>
            <a:r>
              <a:rPr lang="tr-TR" b="1" dirty="0" smtClean="0">
                <a:solidFill>
                  <a:srgbClr val="C00000"/>
                </a:solidFill>
              </a:rPr>
              <a:t>) zekâ</a:t>
            </a:r>
            <a:endParaRPr lang="en-US" b="1" dirty="0" smtClean="0">
              <a:solidFill>
                <a:srgbClr val="C00000"/>
              </a:solidFill>
            </a:endParaRPr>
          </a:p>
          <a:p>
            <a:pPr marL="857250" lvl="1" indent="-457200">
              <a:buFont typeface="Arial" pitchFamily="34" charset="0"/>
              <a:buChar char="•"/>
              <a:defRPr/>
            </a:pPr>
            <a:r>
              <a:rPr lang="tr-TR" sz="2000" dirty="0" smtClean="0"/>
              <a:t>Gereksinim olduğunu hissetmeliyiz</a:t>
            </a:r>
            <a:endParaRPr lang="en-US" sz="2000" dirty="0" smtClean="0"/>
          </a:p>
          <a:p>
            <a:pPr marL="857250" lvl="1" indent="-457200">
              <a:buFont typeface="Arial" pitchFamily="34" charset="0"/>
              <a:buChar char="•"/>
              <a:defRPr/>
            </a:pPr>
            <a:r>
              <a:rPr lang="tr-TR" sz="2000" dirty="0" smtClean="0"/>
              <a:t>Gözlem yapmalıyız</a:t>
            </a:r>
            <a:endParaRPr lang="en-US" sz="2000" dirty="0" smtClean="0"/>
          </a:p>
          <a:p>
            <a:pPr marL="857250" lvl="1" indent="-457200">
              <a:buFont typeface="Arial" pitchFamily="34" charset="0"/>
              <a:buChar char="•"/>
              <a:defRPr/>
            </a:pPr>
            <a:r>
              <a:rPr lang="en-US" sz="2000" dirty="0" err="1" smtClean="0"/>
              <a:t>Bilgi</a:t>
            </a:r>
            <a:r>
              <a:rPr lang="en-US" sz="2000" dirty="0" smtClean="0"/>
              <a:t> </a:t>
            </a:r>
            <a:r>
              <a:rPr lang="en-US" sz="2000" dirty="0" err="1" smtClean="0"/>
              <a:t>sahibi</a:t>
            </a:r>
            <a:r>
              <a:rPr lang="en-US" sz="2000" dirty="0" smtClean="0"/>
              <a:t> </a:t>
            </a:r>
            <a:r>
              <a:rPr lang="en-US" sz="2000" dirty="0" err="1" smtClean="0"/>
              <a:t>olmalıyız</a:t>
            </a:r>
            <a:endParaRPr lang="en-US" sz="2000" dirty="0" smtClean="0"/>
          </a:p>
          <a:p>
            <a:pPr marL="857250" lvl="1" indent="-457200">
              <a:buFont typeface="Arial" pitchFamily="34" charset="0"/>
              <a:buChar char="•"/>
              <a:defRPr/>
            </a:pPr>
            <a:r>
              <a:rPr lang="en-US" sz="2000" dirty="0" err="1" smtClean="0"/>
              <a:t>Beyin</a:t>
            </a:r>
            <a:r>
              <a:rPr lang="en-US" sz="2000" dirty="0" smtClean="0"/>
              <a:t> </a:t>
            </a:r>
            <a:r>
              <a:rPr lang="en-US" sz="2000" dirty="0" err="1" smtClean="0"/>
              <a:t>fırtınası</a:t>
            </a:r>
            <a:r>
              <a:rPr lang="en-US" sz="2000" dirty="0" smtClean="0"/>
              <a:t> </a:t>
            </a:r>
            <a:r>
              <a:rPr lang="en-US" sz="2000" dirty="0" err="1" smtClean="0"/>
              <a:t>yapmalıyız</a:t>
            </a:r>
            <a:endParaRPr lang="en-US" sz="2000" dirty="0" smtClean="0"/>
          </a:p>
          <a:p>
            <a:pPr marL="857250" lvl="1" indent="-457200">
              <a:buFont typeface="Arial" pitchFamily="34" charset="0"/>
              <a:buChar char="•"/>
              <a:defRPr/>
            </a:pPr>
            <a:r>
              <a:rPr lang="en-US" sz="2000" dirty="0" err="1" smtClean="0"/>
              <a:t>Buluşa</a:t>
            </a:r>
            <a:r>
              <a:rPr lang="en-US" sz="2000" dirty="0" smtClean="0"/>
              <a:t> </a:t>
            </a:r>
            <a:r>
              <a:rPr lang="en-US" sz="2000" dirty="0" err="1" smtClean="0"/>
              <a:t>hazır</a:t>
            </a:r>
            <a:r>
              <a:rPr lang="en-US" sz="2000" dirty="0" smtClean="0"/>
              <a:t> </a:t>
            </a:r>
            <a:r>
              <a:rPr lang="en-US" sz="2000" dirty="0" err="1" smtClean="0"/>
              <a:t>olmalıyız</a:t>
            </a:r>
            <a:endParaRPr lang="en-US" sz="2000" dirty="0" smtClean="0"/>
          </a:p>
          <a:p>
            <a:pPr marL="857250" lvl="1" indent="-457200">
              <a:buFont typeface="Arial" pitchFamily="34" charset="0"/>
              <a:buChar char="•"/>
              <a:defRPr/>
            </a:pPr>
            <a:r>
              <a:rPr lang="en-US" sz="2000" dirty="0" err="1" smtClean="0"/>
              <a:t>Empati</a:t>
            </a:r>
            <a:r>
              <a:rPr lang="en-US" sz="2000" dirty="0" smtClean="0"/>
              <a:t> </a:t>
            </a:r>
            <a:r>
              <a:rPr lang="en-US" sz="2000" dirty="0" err="1" smtClean="0"/>
              <a:t>kurmalıyız</a:t>
            </a:r>
            <a:endParaRPr lang="en-US" sz="2000" dirty="0" smtClean="0"/>
          </a:p>
          <a:p>
            <a:pPr marL="857250" lvl="1" indent="-457200">
              <a:buFont typeface="Arial" pitchFamily="34" charset="0"/>
              <a:buChar char="•"/>
              <a:defRPr/>
            </a:pPr>
            <a:r>
              <a:rPr lang="en-US" sz="2000" dirty="0" err="1" smtClean="0"/>
              <a:t>Hayalci</a:t>
            </a:r>
            <a:r>
              <a:rPr lang="en-US" sz="2000" dirty="0" smtClean="0"/>
              <a:t> </a:t>
            </a:r>
            <a:r>
              <a:rPr lang="en-US" sz="2000" dirty="0" err="1" smtClean="0"/>
              <a:t>olmalıyız</a:t>
            </a:r>
            <a:endParaRPr lang="en-US" sz="2000" dirty="0" smtClean="0"/>
          </a:p>
          <a:p>
            <a:pPr marL="857250" lvl="1" indent="-457200">
              <a:buFont typeface="Arial" pitchFamily="34" charset="0"/>
              <a:buChar char="•"/>
              <a:defRPr/>
            </a:pPr>
            <a:r>
              <a:rPr lang="en-US" sz="2000" dirty="0" err="1" smtClean="0"/>
              <a:t>Soru</a:t>
            </a:r>
            <a:r>
              <a:rPr lang="en-US" sz="2000" dirty="0" smtClean="0"/>
              <a:t> </a:t>
            </a:r>
            <a:r>
              <a:rPr lang="en-US" sz="2000" dirty="0" err="1" smtClean="0"/>
              <a:t>sormalıyız</a:t>
            </a:r>
            <a:endParaRPr lang="en-US" sz="2000" dirty="0" smtClean="0"/>
          </a:p>
          <a:p>
            <a:pPr marL="857250" lvl="1" indent="-457200">
              <a:buFont typeface="Arial" pitchFamily="34" charset="0"/>
              <a:buChar char="•"/>
              <a:defRPr/>
            </a:pPr>
            <a:r>
              <a:rPr lang="en-US" sz="2000" dirty="0" err="1" smtClean="0"/>
              <a:t>Bilineni</a:t>
            </a:r>
            <a:r>
              <a:rPr lang="en-US" sz="2000" dirty="0" smtClean="0"/>
              <a:t> </a:t>
            </a:r>
            <a:r>
              <a:rPr lang="en-US" sz="2000" dirty="0" err="1" smtClean="0"/>
              <a:t>ya</a:t>
            </a:r>
            <a:r>
              <a:rPr lang="en-US" sz="2000" dirty="0" smtClean="0"/>
              <a:t> </a:t>
            </a:r>
            <a:r>
              <a:rPr lang="en-US" sz="2000" dirty="0" err="1" smtClean="0"/>
              <a:t>da</a:t>
            </a:r>
            <a:r>
              <a:rPr lang="en-US" sz="2000" dirty="0" smtClean="0"/>
              <a:t> </a:t>
            </a:r>
            <a:r>
              <a:rPr lang="en-US" sz="2000" dirty="0" err="1" smtClean="0"/>
              <a:t>bilindiği</a:t>
            </a:r>
            <a:r>
              <a:rPr lang="en-US" sz="2000" dirty="0" smtClean="0"/>
              <a:t> </a:t>
            </a:r>
            <a:r>
              <a:rPr lang="en-US" sz="2000" dirty="0" err="1" smtClean="0"/>
              <a:t>sanılanı</a:t>
            </a:r>
            <a:r>
              <a:rPr lang="en-US" sz="2000" dirty="0" smtClean="0"/>
              <a:t> </a:t>
            </a:r>
            <a:r>
              <a:rPr lang="en-US" sz="2000" dirty="0" err="1" smtClean="0"/>
              <a:t>yıkmaya</a:t>
            </a:r>
            <a:r>
              <a:rPr lang="en-US" sz="2000" dirty="0" smtClean="0"/>
              <a:t> </a:t>
            </a:r>
            <a:r>
              <a:rPr lang="en-US" sz="2000" dirty="0" err="1" smtClean="0"/>
              <a:t>cesaretli</a:t>
            </a:r>
            <a:r>
              <a:rPr lang="en-US" sz="2000" dirty="0" smtClean="0"/>
              <a:t> </a:t>
            </a:r>
            <a:r>
              <a:rPr lang="en-US" sz="2000" dirty="0" err="1" smtClean="0"/>
              <a:t>olmak</a:t>
            </a:r>
            <a:endParaRPr lang="en-US" sz="2000" dirty="0" smtClean="0"/>
          </a:p>
          <a:p>
            <a:pPr marL="857250" lvl="1" indent="-457200">
              <a:buFont typeface="Arial" pitchFamily="34" charset="0"/>
              <a:buChar char="•"/>
              <a:defRPr/>
            </a:pPr>
            <a:r>
              <a:rPr lang="en-US" sz="2000" dirty="0" err="1" smtClean="0"/>
              <a:t>Sürekli</a:t>
            </a:r>
            <a:r>
              <a:rPr lang="en-US" sz="2000" dirty="0" smtClean="0"/>
              <a:t> </a:t>
            </a:r>
            <a:r>
              <a:rPr lang="en-US" sz="2000" dirty="0" err="1" smtClean="0"/>
              <a:t>olarak</a:t>
            </a:r>
            <a:r>
              <a:rPr lang="en-US" sz="2000" dirty="0" smtClean="0"/>
              <a:t> her </a:t>
            </a:r>
            <a:r>
              <a:rPr lang="en-US" sz="2000" dirty="0" err="1" smtClean="0"/>
              <a:t>konuda</a:t>
            </a:r>
            <a:r>
              <a:rPr lang="en-US" sz="2000" dirty="0" smtClean="0"/>
              <a:t> </a:t>
            </a:r>
            <a:r>
              <a:rPr lang="en-US" sz="2000" dirty="0" err="1" smtClean="0"/>
              <a:t>değişik</a:t>
            </a:r>
            <a:r>
              <a:rPr lang="en-US" sz="2000" dirty="0" smtClean="0"/>
              <a:t> </a:t>
            </a:r>
            <a:r>
              <a:rPr lang="en-US" sz="2000" dirty="0" err="1" smtClean="0"/>
              <a:t>bir</a:t>
            </a:r>
            <a:r>
              <a:rPr lang="en-US" sz="2000" dirty="0" smtClean="0"/>
              <a:t> </a:t>
            </a:r>
            <a:r>
              <a:rPr lang="en-US" sz="2000" dirty="0" err="1" smtClean="0"/>
              <a:t>alternatif</a:t>
            </a:r>
            <a:r>
              <a:rPr lang="en-US" sz="2000" dirty="0" smtClean="0"/>
              <a:t> </a:t>
            </a:r>
            <a:r>
              <a:rPr lang="en-US" sz="2000" dirty="0" err="1" smtClean="0"/>
              <a:t>üretmeyi</a:t>
            </a:r>
            <a:r>
              <a:rPr lang="en-US" sz="2000" dirty="0" smtClean="0"/>
              <a:t> </a:t>
            </a:r>
            <a:r>
              <a:rPr lang="en-US" sz="2000" dirty="0" err="1" smtClean="0"/>
              <a:t>denemek</a:t>
            </a:r>
            <a:endParaRPr lang="en-US" sz="2000" dirty="0" smtClean="0"/>
          </a:p>
          <a:p>
            <a:pPr marL="857250" lvl="1" indent="-457200">
              <a:buFont typeface="Arial" pitchFamily="34" charset="0"/>
              <a:buChar char="•"/>
              <a:defRPr/>
            </a:pPr>
            <a:r>
              <a:rPr lang="en-US" sz="2000" dirty="0" err="1" smtClean="0"/>
              <a:t>İş</a:t>
            </a:r>
            <a:r>
              <a:rPr lang="en-US" sz="2000" dirty="0" smtClean="0"/>
              <a:t> </a:t>
            </a:r>
            <a:r>
              <a:rPr lang="en-US" sz="2000" dirty="0" err="1" smtClean="0"/>
              <a:t>yerinizi</a:t>
            </a:r>
            <a:r>
              <a:rPr lang="en-US" sz="2000" dirty="0" smtClean="0"/>
              <a:t> </a:t>
            </a:r>
            <a:r>
              <a:rPr lang="en-US" sz="2000" dirty="0" err="1" smtClean="0"/>
              <a:t>yaratıcılığı</a:t>
            </a:r>
            <a:r>
              <a:rPr lang="en-US" sz="2000" dirty="0" smtClean="0"/>
              <a:t> </a:t>
            </a:r>
            <a:r>
              <a:rPr lang="en-US" sz="2000" dirty="0" err="1" smtClean="0"/>
              <a:t>özendirici</a:t>
            </a:r>
            <a:r>
              <a:rPr lang="en-US" sz="2000" dirty="0" smtClean="0"/>
              <a:t> </a:t>
            </a:r>
            <a:r>
              <a:rPr lang="en-US" sz="2000" dirty="0" err="1" smtClean="0"/>
              <a:t>bir</a:t>
            </a:r>
            <a:r>
              <a:rPr lang="en-US" sz="2000" dirty="0" smtClean="0"/>
              <a:t> hale </a:t>
            </a:r>
            <a:r>
              <a:rPr lang="en-US" sz="2000" dirty="0" err="1" smtClean="0"/>
              <a:t>getirmek</a:t>
            </a:r>
            <a:endParaRPr lang="en-US" sz="2000" dirty="0" smtClean="0"/>
          </a:p>
          <a:p>
            <a:pPr marL="857250" lvl="1" indent="-457200">
              <a:buFont typeface="Arial" pitchFamily="34" charset="0"/>
              <a:buChar char="•"/>
              <a:defRPr/>
            </a:pPr>
            <a:endParaRPr lang="en-US" sz="2000" dirty="0" smtClean="0"/>
          </a:p>
          <a:p>
            <a:pPr marL="857250" lvl="1" indent="-457200">
              <a:buFont typeface="Times New Roman" pitchFamily="16" charset="0"/>
              <a:buNone/>
              <a:defRPr/>
            </a:pPr>
            <a:endParaRPr lang="en-US" sz="2000" dirty="0" smtClean="0"/>
          </a:p>
          <a:p>
            <a:pPr lvl="1">
              <a:defRPr/>
            </a:pPr>
            <a:endParaRPr lang="tr-TR" sz="2400" dirty="0" smtClean="0"/>
          </a:p>
        </p:txBody>
      </p:sp>
    </p:spTree>
    <p:extLst>
      <p:ext uri="{BB962C8B-B14F-4D97-AF65-F5344CB8AC3E}">
        <p14:creationId xmlns:p14="http://schemas.microsoft.com/office/powerpoint/2010/main" val="405659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738</Words>
  <Application>Microsoft Office PowerPoint</Application>
  <PresentationFormat>Ekran Gösterisi (4:3)</PresentationFormat>
  <Paragraphs>123</Paragraphs>
  <Slides>43</Slides>
  <Notes>14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Katıştırılmış OLE Hizmet Programları</vt:lpstr>
      </vt:variant>
      <vt:variant>
        <vt:i4>1</vt:i4>
      </vt:variant>
      <vt:variant>
        <vt:lpstr>Slayt Başlıkları</vt:lpstr>
      </vt:variant>
      <vt:variant>
        <vt:i4>43</vt:i4>
      </vt:variant>
    </vt:vector>
  </HeadingPairs>
  <TitlesOfParts>
    <vt:vector size="45" baseType="lpstr">
      <vt:lpstr>Ofis Teması</vt:lpstr>
      <vt:lpstr>Photo Editor Fotoğrafı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Zeka nasıl geliştirilebilir?</vt:lpstr>
      <vt:lpstr>Zeka nasıl geliştirilebilir?</vt:lpstr>
      <vt:lpstr>Zeka nasıl geliştirilebilir?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PASİF SAKINMA CİHAZI</vt:lpstr>
      <vt:lpstr>AKTİF SAKINMA CİHAZI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Kokainin etki mekanizması</vt:lpstr>
      <vt:lpstr>PowerPoint Sunusu</vt:lpstr>
      <vt:lpstr>PowerPoint Sunusu</vt:lpstr>
      <vt:lpstr>PowerPoint Sunusu</vt:lpstr>
      <vt:lpstr>Dikkat nasıl keskinleştirilir.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Sibel ERDEN</dc:creator>
  <cp:lastModifiedBy>USER</cp:lastModifiedBy>
  <cp:revision>39</cp:revision>
  <dcterms:created xsi:type="dcterms:W3CDTF">2018-08-27T19:12:03Z</dcterms:created>
  <dcterms:modified xsi:type="dcterms:W3CDTF">2018-08-28T08:05:34Z</dcterms:modified>
</cp:coreProperties>
</file>