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3"/>
  </p:notesMasterIdLst>
  <p:sldIdLst>
    <p:sldId id="310"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D7815-E7E7-483C-8F45-DC17D5AC7527}" type="doc">
      <dgm:prSet loTypeId="urn:microsoft.com/office/officeart/2005/8/layout/target1" loCatId="relationship" qsTypeId="urn:microsoft.com/office/officeart/2005/8/quickstyle/simple1" qsCatId="simple" csTypeId="urn:microsoft.com/office/officeart/2005/8/colors/accent1_2" csCatId="accent1"/>
      <dgm:spPr/>
    </dgm:pt>
    <dgm:pt modelId="{BC28D366-3A2F-4FB1-9B15-71C0B221BB0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rgbClr val="66FF33"/>
              </a:solidFill>
              <a:effectLst/>
              <a:latin typeface="Sylfaen" pitchFamily="18" charset="0"/>
            </a:rPr>
            <a:t>İyi anamnez</a:t>
          </a:r>
          <a:endParaRPr kumimoji="0" lang="tr-TR" b="1" i="0" u="none" strike="noStrike" cap="none" normalizeH="0" baseline="0" smtClean="0">
            <a:ln>
              <a:noFill/>
            </a:ln>
            <a:solidFill>
              <a:srgbClr val="66FF33"/>
            </a:solidFill>
            <a:effectLst/>
            <a:latin typeface="Sylfaen" pitchFamily="18" charset="0"/>
          </a:endParaRPr>
        </a:p>
      </dgm:t>
    </dgm:pt>
    <dgm:pt modelId="{9D513528-C08E-4646-957B-00E23C8D32B5}" type="parTrans" cxnId="{63B0052E-35E5-44FC-83E1-0F285ADC5819}">
      <dgm:prSet/>
      <dgm:spPr/>
    </dgm:pt>
    <dgm:pt modelId="{7EB393E4-25CB-4BFD-B296-6A876751EB91}" type="sibTrans" cxnId="{63B0052E-35E5-44FC-83E1-0F285ADC5819}">
      <dgm:prSet/>
      <dgm:spPr/>
    </dgm:pt>
    <dgm:pt modelId="{DB0EF17F-A34F-4C66-A1E0-2E57864D0C1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rgbClr val="66FF33"/>
              </a:solidFill>
              <a:effectLst>
                <a:outerShdw blurRad="38100" dist="38100" dir="2700000" algn="tl">
                  <a:srgbClr val="C0C0C0"/>
                </a:outerShdw>
              </a:effectLst>
              <a:latin typeface="Sylfaen" pitchFamily="18" charset="0"/>
            </a:rPr>
            <a:t>Riskli ilaç gruplarının tanınması</a:t>
          </a:r>
          <a:endParaRPr kumimoji="0" lang="tr-TR" b="1" i="0" u="none" strike="noStrike" cap="none" normalizeH="0" baseline="0" smtClean="0">
            <a:ln>
              <a:noFill/>
            </a:ln>
            <a:solidFill>
              <a:srgbClr val="66FF33"/>
            </a:solidFill>
            <a:effectLst>
              <a:outerShdw blurRad="38100" dist="38100" dir="2700000" algn="tl">
                <a:srgbClr val="C0C0C0"/>
              </a:outerShdw>
            </a:effectLst>
            <a:latin typeface="Sylfaen" pitchFamily="18" charset="0"/>
          </a:endParaRPr>
        </a:p>
      </dgm:t>
    </dgm:pt>
    <dgm:pt modelId="{A966374A-B6C7-4317-8537-C10039137253}" type="parTrans" cxnId="{2931B926-AC43-4FF7-A19D-38DCCA897479}">
      <dgm:prSet/>
      <dgm:spPr/>
    </dgm:pt>
    <dgm:pt modelId="{D402E679-EFC9-4452-8E51-EDB5886BD775}" type="sibTrans" cxnId="{2931B926-AC43-4FF7-A19D-38DCCA897479}">
      <dgm:prSet/>
      <dgm:spPr/>
    </dgm:pt>
    <dgm:pt modelId="{5FB6E73C-75C0-4587-A157-9B8CB9FA256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rgbClr val="66FF33"/>
              </a:solidFill>
              <a:effectLst/>
              <a:latin typeface="Sylfaen" pitchFamily="18" charset="0"/>
            </a:rPr>
            <a:t>Riskli hasta gruplarının tanınması</a:t>
          </a:r>
          <a:endParaRPr kumimoji="0" lang="tr-TR" b="1" i="0" u="none" strike="noStrike" cap="none" normalizeH="0" baseline="0" smtClean="0">
            <a:ln>
              <a:noFill/>
            </a:ln>
            <a:solidFill>
              <a:srgbClr val="66FF33"/>
            </a:solidFill>
            <a:effectLst/>
            <a:latin typeface="Sylfaen" pitchFamily="18" charset="0"/>
          </a:endParaRPr>
        </a:p>
      </dgm:t>
    </dgm:pt>
    <dgm:pt modelId="{CF59448D-86F4-4E86-9B67-450E1E0FC27D}" type="parTrans" cxnId="{5886BEB3-2962-4597-AB27-6462B54571FB}">
      <dgm:prSet/>
      <dgm:spPr/>
    </dgm:pt>
    <dgm:pt modelId="{A7BD9E6F-CE01-44E6-A79C-23A7840235E2}" type="sibTrans" cxnId="{5886BEB3-2962-4597-AB27-6462B54571FB}">
      <dgm:prSet/>
      <dgm:spPr/>
    </dgm:pt>
    <dgm:pt modelId="{10A3A161-D062-4CE4-AAA0-5C20CBFE9421}" type="pres">
      <dgm:prSet presAssocID="{E2FD7815-E7E7-483C-8F45-DC17D5AC7527}" presName="composite" presStyleCnt="0">
        <dgm:presLayoutVars>
          <dgm:chMax val="5"/>
          <dgm:dir/>
          <dgm:resizeHandles val="exact"/>
        </dgm:presLayoutVars>
      </dgm:prSet>
      <dgm:spPr/>
    </dgm:pt>
    <dgm:pt modelId="{63145EE3-6646-49C1-B7FC-9FDF1E3552E7}" type="pres">
      <dgm:prSet presAssocID="{BC28D366-3A2F-4FB1-9B15-71C0B221BB0B}" presName="circle1" presStyleLbl="lnNode1" presStyleIdx="0" presStyleCnt="3"/>
      <dgm:spPr/>
    </dgm:pt>
    <dgm:pt modelId="{D26F8FBD-05A7-495F-B6CD-BBC85B4AC2A6}" type="pres">
      <dgm:prSet presAssocID="{BC28D366-3A2F-4FB1-9B15-71C0B221BB0B}" presName="text1" presStyleLbl="revTx" presStyleIdx="0" presStyleCnt="3">
        <dgm:presLayoutVars>
          <dgm:bulletEnabled val="1"/>
        </dgm:presLayoutVars>
      </dgm:prSet>
      <dgm:spPr/>
    </dgm:pt>
    <dgm:pt modelId="{537942B0-B3FF-4659-A2B2-64CEDFD00E1D}" type="pres">
      <dgm:prSet presAssocID="{BC28D366-3A2F-4FB1-9B15-71C0B221BB0B}" presName="line1" presStyleLbl="callout" presStyleIdx="0" presStyleCnt="6"/>
      <dgm:spPr/>
    </dgm:pt>
    <dgm:pt modelId="{523F4157-205A-4E85-9099-104CE0B275B3}" type="pres">
      <dgm:prSet presAssocID="{BC28D366-3A2F-4FB1-9B15-71C0B221BB0B}" presName="d1" presStyleLbl="callout" presStyleIdx="1" presStyleCnt="6"/>
      <dgm:spPr/>
    </dgm:pt>
    <dgm:pt modelId="{F8070446-11AB-451D-8EBF-1A81A4430E1C}" type="pres">
      <dgm:prSet presAssocID="{DB0EF17F-A34F-4C66-A1E0-2E57864D0C15}" presName="circle2" presStyleLbl="lnNode1" presStyleIdx="1" presStyleCnt="3"/>
      <dgm:spPr/>
    </dgm:pt>
    <dgm:pt modelId="{79F6E4FF-FE7B-4510-B1AA-23D4DE299A58}" type="pres">
      <dgm:prSet presAssocID="{DB0EF17F-A34F-4C66-A1E0-2E57864D0C15}" presName="text2" presStyleLbl="revTx" presStyleIdx="1" presStyleCnt="3">
        <dgm:presLayoutVars>
          <dgm:bulletEnabled val="1"/>
        </dgm:presLayoutVars>
      </dgm:prSet>
      <dgm:spPr/>
    </dgm:pt>
    <dgm:pt modelId="{8950899E-4913-4B3A-AB87-78058891CBB4}" type="pres">
      <dgm:prSet presAssocID="{DB0EF17F-A34F-4C66-A1E0-2E57864D0C15}" presName="line2" presStyleLbl="callout" presStyleIdx="2" presStyleCnt="6"/>
      <dgm:spPr/>
    </dgm:pt>
    <dgm:pt modelId="{D97F9653-9D5F-4838-BD3F-53C7CACEB17B}" type="pres">
      <dgm:prSet presAssocID="{DB0EF17F-A34F-4C66-A1E0-2E57864D0C15}" presName="d2" presStyleLbl="callout" presStyleIdx="3" presStyleCnt="6"/>
      <dgm:spPr/>
    </dgm:pt>
    <dgm:pt modelId="{609A20A5-E35C-481E-B407-E809E2F32F29}" type="pres">
      <dgm:prSet presAssocID="{5FB6E73C-75C0-4587-A157-9B8CB9FA2565}" presName="circle3" presStyleLbl="lnNode1" presStyleIdx="2" presStyleCnt="3"/>
      <dgm:spPr/>
    </dgm:pt>
    <dgm:pt modelId="{E22CDFAB-F758-4CCE-B1BB-858961BF2F23}" type="pres">
      <dgm:prSet presAssocID="{5FB6E73C-75C0-4587-A157-9B8CB9FA2565}" presName="text3" presStyleLbl="revTx" presStyleIdx="2" presStyleCnt="3">
        <dgm:presLayoutVars>
          <dgm:bulletEnabled val="1"/>
        </dgm:presLayoutVars>
      </dgm:prSet>
      <dgm:spPr/>
    </dgm:pt>
    <dgm:pt modelId="{725FA9A0-AC0C-40CB-B2AC-4B7AB3E8AD7B}" type="pres">
      <dgm:prSet presAssocID="{5FB6E73C-75C0-4587-A157-9B8CB9FA2565}" presName="line3" presStyleLbl="callout" presStyleIdx="4" presStyleCnt="6"/>
      <dgm:spPr/>
    </dgm:pt>
    <dgm:pt modelId="{085E36E6-6BFE-4020-AD11-2E7957FF2692}" type="pres">
      <dgm:prSet presAssocID="{5FB6E73C-75C0-4587-A157-9B8CB9FA2565}" presName="d3" presStyleLbl="callout" presStyleIdx="5" presStyleCnt="6"/>
      <dgm:spPr/>
    </dgm:pt>
  </dgm:ptLst>
  <dgm:cxnLst>
    <dgm:cxn modelId="{577223E3-1FDD-4200-9B4C-D82AD57EF92D}" type="presOf" srcId="{E2FD7815-E7E7-483C-8F45-DC17D5AC7527}" destId="{10A3A161-D062-4CE4-AAA0-5C20CBFE9421}" srcOrd="0" destOrd="0" presId="urn:microsoft.com/office/officeart/2005/8/layout/target1"/>
    <dgm:cxn modelId="{2931B926-AC43-4FF7-A19D-38DCCA897479}" srcId="{E2FD7815-E7E7-483C-8F45-DC17D5AC7527}" destId="{DB0EF17F-A34F-4C66-A1E0-2E57864D0C15}" srcOrd="1" destOrd="0" parTransId="{A966374A-B6C7-4317-8537-C10039137253}" sibTransId="{D402E679-EFC9-4452-8E51-EDB5886BD775}"/>
    <dgm:cxn modelId="{01C2C81D-9BAF-4FE9-B8D4-3DD295D83FD7}" type="presOf" srcId="{BC28D366-3A2F-4FB1-9B15-71C0B221BB0B}" destId="{D26F8FBD-05A7-495F-B6CD-BBC85B4AC2A6}" srcOrd="0" destOrd="0" presId="urn:microsoft.com/office/officeart/2005/8/layout/target1"/>
    <dgm:cxn modelId="{5886BEB3-2962-4597-AB27-6462B54571FB}" srcId="{E2FD7815-E7E7-483C-8F45-DC17D5AC7527}" destId="{5FB6E73C-75C0-4587-A157-9B8CB9FA2565}" srcOrd="2" destOrd="0" parTransId="{CF59448D-86F4-4E86-9B67-450E1E0FC27D}" sibTransId="{A7BD9E6F-CE01-44E6-A79C-23A7840235E2}"/>
    <dgm:cxn modelId="{8C523166-17A7-4F84-875C-56EE3D151BAA}" type="presOf" srcId="{5FB6E73C-75C0-4587-A157-9B8CB9FA2565}" destId="{E22CDFAB-F758-4CCE-B1BB-858961BF2F23}" srcOrd="0" destOrd="0" presId="urn:microsoft.com/office/officeart/2005/8/layout/target1"/>
    <dgm:cxn modelId="{2A61BAB5-6283-41F8-A4D4-94C7260B6AC3}" type="presOf" srcId="{DB0EF17F-A34F-4C66-A1E0-2E57864D0C15}" destId="{79F6E4FF-FE7B-4510-B1AA-23D4DE299A58}" srcOrd="0" destOrd="0" presId="urn:microsoft.com/office/officeart/2005/8/layout/target1"/>
    <dgm:cxn modelId="{63B0052E-35E5-44FC-83E1-0F285ADC5819}" srcId="{E2FD7815-E7E7-483C-8F45-DC17D5AC7527}" destId="{BC28D366-3A2F-4FB1-9B15-71C0B221BB0B}" srcOrd="0" destOrd="0" parTransId="{9D513528-C08E-4646-957B-00E23C8D32B5}" sibTransId="{7EB393E4-25CB-4BFD-B296-6A876751EB91}"/>
    <dgm:cxn modelId="{4B425BF1-BD2B-4A51-84F1-8CAE58A4DDD1}" type="presParOf" srcId="{10A3A161-D062-4CE4-AAA0-5C20CBFE9421}" destId="{63145EE3-6646-49C1-B7FC-9FDF1E3552E7}" srcOrd="0" destOrd="0" presId="urn:microsoft.com/office/officeart/2005/8/layout/target1"/>
    <dgm:cxn modelId="{ACC47EFB-2CDF-490E-8945-9746528B2F47}" type="presParOf" srcId="{10A3A161-D062-4CE4-AAA0-5C20CBFE9421}" destId="{D26F8FBD-05A7-495F-B6CD-BBC85B4AC2A6}" srcOrd="1" destOrd="0" presId="urn:microsoft.com/office/officeart/2005/8/layout/target1"/>
    <dgm:cxn modelId="{ACDB02E8-8048-4B7F-8ED5-D77038C6CB73}" type="presParOf" srcId="{10A3A161-D062-4CE4-AAA0-5C20CBFE9421}" destId="{537942B0-B3FF-4659-A2B2-64CEDFD00E1D}" srcOrd="2" destOrd="0" presId="urn:microsoft.com/office/officeart/2005/8/layout/target1"/>
    <dgm:cxn modelId="{A4D9B275-F0C7-40B6-8180-DC5D26360680}" type="presParOf" srcId="{10A3A161-D062-4CE4-AAA0-5C20CBFE9421}" destId="{523F4157-205A-4E85-9099-104CE0B275B3}" srcOrd="3" destOrd="0" presId="urn:microsoft.com/office/officeart/2005/8/layout/target1"/>
    <dgm:cxn modelId="{548518D3-0A99-4135-9878-7510A8C82D69}" type="presParOf" srcId="{10A3A161-D062-4CE4-AAA0-5C20CBFE9421}" destId="{F8070446-11AB-451D-8EBF-1A81A4430E1C}" srcOrd="4" destOrd="0" presId="urn:microsoft.com/office/officeart/2005/8/layout/target1"/>
    <dgm:cxn modelId="{791F6D43-7F22-4732-8F77-41315982E6BE}" type="presParOf" srcId="{10A3A161-D062-4CE4-AAA0-5C20CBFE9421}" destId="{79F6E4FF-FE7B-4510-B1AA-23D4DE299A58}" srcOrd="5" destOrd="0" presId="urn:microsoft.com/office/officeart/2005/8/layout/target1"/>
    <dgm:cxn modelId="{66109BB4-5188-4AD9-8F9F-D901AFF2F4D2}" type="presParOf" srcId="{10A3A161-D062-4CE4-AAA0-5C20CBFE9421}" destId="{8950899E-4913-4B3A-AB87-78058891CBB4}" srcOrd="6" destOrd="0" presId="urn:microsoft.com/office/officeart/2005/8/layout/target1"/>
    <dgm:cxn modelId="{356017FA-5C11-450A-834E-C0F454CF1FF0}" type="presParOf" srcId="{10A3A161-D062-4CE4-AAA0-5C20CBFE9421}" destId="{D97F9653-9D5F-4838-BD3F-53C7CACEB17B}" srcOrd="7" destOrd="0" presId="urn:microsoft.com/office/officeart/2005/8/layout/target1"/>
    <dgm:cxn modelId="{B36D3D17-F45A-424B-AE6C-F5415D767D24}" type="presParOf" srcId="{10A3A161-D062-4CE4-AAA0-5C20CBFE9421}" destId="{609A20A5-E35C-481E-B407-E809E2F32F29}" srcOrd="8" destOrd="0" presId="urn:microsoft.com/office/officeart/2005/8/layout/target1"/>
    <dgm:cxn modelId="{0A123CC6-5D34-448F-9E6B-C38A734DFE55}" type="presParOf" srcId="{10A3A161-D062-4CE4-AAA0-5C20CBFE9421}" destId="{E22CDFAB-F758-4CCE-B1BB-858961BF2F23}" srcOrd="9" destOrd="0" presId="urn:microsoft.com/office/officeart/2005/8/layout/target1"/>
    <dgm:cxn modelId="{43CF92C4-81EA-4B61-B99A-13AC0E99C483}" type="presParOf" srcId="{10A3A161-D062-4CE4-AAA0-5C20CBFE9421}" destId="{725FA9A0-AC0C-40CB-B2AC-4B7AB3E8AD7B}" srcOrd="10" destOrd="0" presId="urn:microsoft.com/office/officeart/2005/8/layout/target1"/>
    <dgm:cxn modelId="{5062A3AD-F20C-4C6E-B8B5-351D7E5FE5A0}" type="presParOf" srcId="{10A3A161-D062-4CE4-AAA0-5C20CBFE9421}" destId="{085E36E6-6BFE-4020-AD11-2E7957FF269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20A5-E35C-481E-B407-E809E2F32F29}">
      <dsp:nvSpPr>
        <dsp:cNvPr id="0" name=""/>
        <dsp:cNvSpPr/>
      </dsp:nvSpPr>
      <dsp:spPr>
        <a:xfrm>
          <a:off x="0" y="1361122"/>
          <a:ext cx="2722245" cy="27222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70446-11AB-451D-8EBF-1A81A4430E1C}">
      <dsp:nvSpPr>
        <dsp:cNvPr id="0" name=""/>
        <dsp:cNvSpPr/>
      </dsp:nvSpPr>
      <dsp:spPr>
        <a:xfrm>
          <a:off x="544449" y="1905571"/>
          <a:ext cx="1633347" cy="163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45EE3-6646-49C1-B7FC-9FDF1E3552E7}">
      <dsp:nvSpPr>
        <dsp:cNvPr id="0" name=""/>
        <dsp:cNvSpPr/>
      </dsp:nvSpPr>
      <dsp:spPr>
        <a:xfrm>
          <a:off x="1088898" y="2450020"/>
          <a:ext cx="544449" cy="5444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F8FBD-05A7-495F-B6CD-BBC85B4AC2A6}">
      <dsp:nvSpPr>
        <dsp:cNvPr id="0" name=""/>
        <dsp:cNvSpPr/>
      </dsp:nvSpPr>
      <dsp:spPr>
        <a:xfrm>
          <a:off x="3175952" y="453707"/>
          <a:ext cx="1361122" cy="79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smtClean="0">
              <a:ln>
                <a:noFill/>
              </a:ln>
              <a:solidFill>
                <a:srgbClr val="66FF33"/>
              </a:solidFill>
              <a:effectLst/>
              <a:latin typeface="Sylfaen" pitchFamily="18" charset="0"/>
            </a:rPr>
            <a:t>İyi anamnez</a:t>
          </a:r>
          <a:endParaRPr kumimoji="0" lang="tr-TR" sz="1500" b="1" i="0" u="none" strike="noStrike" kern="1200" cap="none" normalizeH="0" baseline="0" smtClean="0">
            <a:ln>
              <a:noFill/>
            </a:ln>
            <a:solidFill>
              <a:srgbClr val="66FF33"/>
            </a:solidFill>
            <a:effectLst/>
            <a:latin typeface="Sylfaen" pitchFamily="18" charset="0"/>
          </a:endParaRPr>
        </a:p>
      </dsp:txBody>
      <dsp:txXfrm>
        <a:off x="3175952" y="453707"/>
        <a:ext cx="1361122" cy="793988"/>
      </dsp:txXfrm>
    </dsp:sp>
    <dsp:sp modelId="{537942B0-B3FF-4659-A2B2-64CEDFD00E1D}">
      <dsp:nvSpPr>
        <dsp:cNvPr id="0" name=""/>
        <dsp:cNvSpPr/>
      </dsp:nvSpPr>
      <dsp:spPr>
        <a:xfrm>
          <a:off x="2835671" y="850701"/>
          <a:ext cx="340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F4157-205A-4E85-9099-104CE0B275B3}">
      <dsp:nvSpPr>
        <dsp:cNvPr id="0" name=""/>
        <dsp:cNvSpPr/>
      </dsp:nvSpPr>
      <dsp:spPr>
        <a:xfrm rot="5400000">
          <a:off x="1162171" y="1050106"/>
          <a:ext cx="1871089" cy="147318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6E4FF-FE7B-4510-B1AA-23D4DE299A58}">
      <dsp:nvSpPr>
        <dsp:cNvPr id="0" name=""/>
        <dsp:cNvSpPr/>
      </dsp:nvSpPr>
      <dsp:spPr>
        <a:xfrm>
          <a:off x="3175952" y="1247695"/>
          <a:ext cx="1361122" cy="79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smtClean="0">
              <a:ln>
                <a:noFill/>
              </a:ln>
              <a:solidFill>
                <a:srgbClr val="66FF33"/>
              </a:solidFill>
              <a:effectLst>
                <a:outerShdw blurRad="38100" dist="38100" dir="2700000" algn="tl">
                  <a:srgbClr val="C0C0C0"/>
                </a:outerShdw>
              </a:effectLst>
              <a:latin typeface="Sylfaen" pitchFamily="18" charset="0"/>
            </a:rPr>
            <a:t>Riskli ilaç gruplarının tanınması</a:t>
          </a:r>
          <a:endParaRPr kumimoji="0" lang="tr-TR" sz="1500" b="1" i="0" u="none" strike="noStrike" kern="1200" cap="none" normalizeH="0" baseline="0" smtClean="0">
            <a:ln>
              <a:noFill/>
            </a:ln>
            <a:solidFill>
              <a:srgbClr val="66FF33"/>
            </a:solidFill>
            <a:effectLst>
              <a:outerShdw blurRad="38100" dist="38100" dir="2700000" algn="tl">
                <a:srgbClr val="C0C0C0"/>
              </a:outerShdw>
            </a:effectLst>
            <a:latin typeface="Sylfaen" pitchFamily="18" charset="0"/>
          </a:endParaRPr>
        </a:p>
      </dsp:txBody>
      <dsp:txXfrm>
        <a:off x="3175952" y="1247695"/>
        <a:ext cx="1361122" cy="793988"/>
      </dsp:txXfrm>
    </dsp:sp>
    <dsp:sp modelId="{8950899E-4913-4B3A-AB87-78058891CBB4}">
      <dsp:nvSpPr>
        <dsp:cNvPr id="0" name=""/>
        <dsp:cNvSpPr/>
      </dsp:nvSpPr>
      <dsp:spPr>
        <a:xfrm>
          <a:off x="2835671" y="1644689"/>
          <a:ext cx="340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F9653-9D5F-4838-BD3F-53C7CACEB17B}">
      <dsp:nvSpPr>
        <dsp:cNvPr id="0" name=""/>
        <dsp:cNvSpPr/>
      </dsp:nvSpPr>
      <dsp:spPr>
        <a:xfrm rot="5400000">
          <a:off x="1563793" y="1831707"/>
          <a:ext cx="1458034" cy="108299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CDFAB-F758-4CCE-B1BB-858961BF2F23}">
      <dsp:nvSpPr>
        <dsp:cNvPr id="0" name=""/>
        <dsp:cNvSpPr/>
      </dsp:nvSpPr>
      <dsp:spPr>
        <a:xfrm>
          <a:off x="3175952" y="2041683"/>
          <a:ext cx="1361122" cy="79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smtClean="0">
              <a:ln>
                <a:noFill/>
              </a:ln>
              <a:solidFill>
                <a:srgbClr val="66FF33"/>
              </a:solidFill>
              <a:effectLst/>
              <a:latin typeface="Sylfaen" pitchFamily="18" charset="0"/>
            </a:rPr>
            <a:t>Riskli hasta gruplarının tanınması</a:t>
          </a:r>
          <a:endParaRPr kumimoji="0" lang="tr-TR" sz="1500" b="1" i="0" u="none" strike="noStrike" kern="1200" cap="none" normalizeH="0" baseline="0" smtClean="0">
            <a:ln>
              <a:noFill/>
            </a:ln>
            <a:solidFill>
              <a:srgbClr val="66FF33"/>
            </a:solidFill>
            <a:effectLst/>
            <a:latin typeface="Sylfaen" pitchFamily="18" charset="0"/>
          </a:endParaRPr>
        </a:p>
      </dsp:txBody>
      <dsp:txXfrm>
        <a:off x="3175952" y="2041683"/>
        <a:ext cx="1361122" cy="793988"/>
      </dsp:txXfrm>
    </dsp:sp>
    <dsp:sp modelId="{725FA9A0-AC0C-40CB-B2AC-4B7AB3E8AD7B}">
      <dsp:nvSpPr>
        <dsp:cNvPr id="0" name=""/>
        <dsp:cNvSpPr/>
      </dsp:nvSpPr>
      <dsp:spPr>
        <a:xfrm>
          <a:off x="2835671" y="2438677"/>
          <a:ext cx="340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5E36E6-6BFE-4020-AD11-2E7957FF2692}">
      <dsp:nvSpPr>
        <dsp:cNvPr id="0" name=""/>
        <dsp:cNvSpPr/>
      </dsp:nvSpPr>
      <dsp:spPr>
        <a:xfrm rot="5400000">
          <a:off x="1965914" y="2612674"/>
          <a:ext cx="1041712" cy="69281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2A309-4683-4846-99A8-4C4E476A88F3}" type="datetimeFigureOut">
              <a:rPr lang="tr-TR" smtClean="0"/>
              <a:pPr/>
              <a:t>08.11.2018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98C64-36CD-4205-8298-52B54E48080D}" type="slidenum">
              <a:rPr lang="tr-TR" smtClean="0"/>
              <a:pPr/>
              <a:t>‹#›</a:t>
            </a:fld>
            <a:endParaRPr lang="tr-TR"/>
          </a:p>
        </p:txBody>
      </p:sp>
    </p:spTree>
    <p:extLst>
      <p:ext uri="{BB962C8B-B14F-4D97-AF65-F5344CB8AC3E}">
        <p14:creationId xmlns:p14="http://schemas.microsoft.com/office/powerpoint/2010/main" val="69792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2BD0BF-ECF3-4682-AF5F-7F6E0BD55E2A}" type="slidenum">
              <a:rPr lang="tr-TR">
                <a:solidFill>
                  <a:prstClr val="black"/>
                </a:solidFill>
              </a:rPr>
              <a:pPr eaLnBrk="1" hangingPunct="1"/>
              <a:t>1</a:t>
            </a:fld>
            <a:endParaRPr lang="tr-TR">
              <a:solidFill>
                <a:prstClr val="black"/>
              </a:solidFill>
            </a:endParaRPr>
          </a:p>
        </p:txBody>
      </p:sp>
      <p:sp>
        <p:nvSpPr>
          <p:cNvPr id="450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5BD7AE-86E8-4A0C-B10F-E0C9A4DC3D8E}" type="slidenum">
              <a:rPr lang="tr-TR">
                <a:solidFill>
                  <a:srgbClr val="000000"/>
                </a:solidFill>
              </a:rPr>
              <a:pPr/>
              <a:t>15</a:t>
            </a:fld>
            <a:endParaRPr lang="tr-TR">
              <a:solidFill>
                <a:srgbClr val="000000"/>
              </a:solidFill>
            </a:endParaRPr>
          </a:p>
        </p:txBody>
      </p:sp>
      <p:sp>
        <p:nvSpPr>
          <p:cNvPr id="542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781990-8D2C-46B4-9176-2E4FBD2B5644}" type="slidenum">
              <a:rPr lang="tr-TR">
                <a:solidFill>
                  <a:srgbClr val="000000"/>
                </a:solidFill>
              </a:rPr>
              <a:pPr/>
              <a:t>16</a:t>
            </a:fld>
            <a:endParaRPr lang="tr-TR">
              <a:solidFill>
                <a:srgbClr val="000000"/>
              </a:solidFill>
            </a:endParaRPr>
          </a:p>
        </p:txBody>
      </p:sp>
      <p:sp>
        <p:nvSpPr>
          <p:cNvPr id="552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F2377C-B30B-49CD-9F4E-B6346A377D90}" type="slidenum">
              <a:rPr lang="tr-TR">
                <a:solidFill>
                  <a:srgbClr val="000000"/>
                </a:solidFill>
              </a:rPr>
              <a:pPr/>
              <a:t>17</a:t>
            </a:fld>
            <a:endParaRPr lang="tr-TR">
              <a:solidFill>
                <a:srgbClr val="000000"/>
              </a:solidFill>
            </a:endParaRPr>
          </a:p>
        </p:txBody>
      </p:sp>
      <p:sp>
        <p:nvSpPr>
          <p:cNvPr id="563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3481F8-BB10-4620-8B51-5A69C4A5A53D}" type="slidenum">
              <a:rPr lang="tr-TR">
                <a:solidFill>
                  <a:prstClr val="black"/>
                </a:solidFill>
              </a:rPr>
              <a:pPr/>
              <a:t>37</a:t>
            </a:fld>
            <a:endParaRPr lang="tr-TR">
              <a:solidFill>
                <a:prstClr val="black"/>
              </a:solidFill>
            </a:endParaRPr>
          </a:p>
        </p:txBody>
      </p:sp>
      <p:sp>
        <p:nvSpPr>
          <p:cNvPr id="573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8E77C8-A115-4E43-9D27-9878CAB3AD60}" type="slidenum">
              <a:rPr lang="tr-TR">
                <a:solidFill>
                  <a:prstClr val="black"/>
                </a:solidFill>
              </a:rPr>
              <a:pPr/>
              <a:t>6</a:t>
            </a:fld>
            <a:endParaRPr lang="tr-TR">
              <a:solidFill>
                <a:prstClr val="black"/>
              </a:solidFill>
            </a:endParaRPr>
          </a:p>
        </p:txBody>
      </p:sp>
      <p:sp>
        <p:nvSpPr>
          <p:cNvPr id="460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A9C064-7F7C-4980-A637-4872E4EFF1F7}" type="slidenum">
              <a:rPr lang="tr-TR">
                <a:solidFill>
                  <a:srgbClr val="000000"/>
                </a:solidFill>
              </a:rPr>
              <a:pPr/>
              <a:t>7</a:t>
            </a:fld>
            <a:endParaRPr lang="tr-TR">
              <a:solidFill>
                <a:srgbClr val="000000"/>
              </a:solidFill>
            </a:endParaRPr>
          </a:p>
        </p:txBody>
      </p:sp>
      <p:sp>
        <p:nvSpPr>
          <p:cNvPr id="471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6D25E3-F573-4B38-966F-2CA75845FAAD}" type="slidenum">
              <a:rPr lang="tr-TR">
                <a:solidFill>
                  <a:srgbClr val="000000"/>
                </a:solidFill>
              </a:rPr>
              <a:pPr/>
              <a:t>8</a:t>
            </a:fld>
            <a:endParaRPr lang="tr-TR">
              <a:solidFill>
                <a:srgbClr val="000000"/>
              </a:solidFill>
            </a:endParaRPr>
          </a:p>
        </p:txBody>
      </p:sp>
      <p:sp>
        <p:nvSpPr>
          <p:cNvPr id="481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7CD491-FF58-4597-B252-773B6C89EBD3}" type="slidenum">
              <a:rPr lang="tr-TR">
                <a:solidFill>
                  <a:srgbClr val="000000"/>
                </a:solidFill>
              </a:rPr>
              <a:pPr/>
              <a:t>9</a:t>
            </a:fld>
            <a:endParaRPr lang="tr-TR">
              <a:solidFill>
                <a:srgbClr val="000000"/>
              </a:solidFill>
            </a:endParaRPr>
          </a:p>
        </p:txBody>
      </p:sp>
      <p:sp>
        <p:nvSpPr>
          <p:cNvPr id="491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EB68FE-36AD-4BBC-9E8C-44541FE1E1F1}" type="slidenum">
              <a:rPr lang="tr-TR">
                <a:solidFill>
                  <a:srgbClr val="000000"/>
                </a:solidFill>
              </a:rPr>
              <a:pPr/>
              <a:t>10</a:t>
            </a:fld>
            <a:endParaRPr lang="tr-TR">
              <a:solidFill>
                <a:srgbClr val="000000"/>
              </a:solidFill>
            </a:endParaRPr>
          </a:p>
        </p:txBody>
      </p:sp>
      <p:sp>
        <p:nvSpPr>
          <p:cNvPr id="501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905558-8E63-4379-A792-C466349C5B33}" type="slidenum">
              <a:rPr lang="tr-TR">
                <a:solidFill>
                  <a:srgbClr val="000000"/>
                </a:solidFill>
              </a:rPr>
              <a:pPr/>
              <a:t>11</a:t>
            </a:fld>
            <a:endParaRPr lang="tr-TR">
              <a:solidFill>
                <a:srgbClr val="000000"/>
              </a:solidFill>
            </a:endParaRPr>
          </a:p>
        </p:txBody>
      </p:sp>
      <p:sp>
        <p:nvSpPr>
          <p:cNvPr id="512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B94078-3C7F-4CDE-B5F5-00A08A7FCE10}" type="slidenum">
              <a:rPr lang="tr-TR">
                <a:solidFill>
                  <a:srgbClr val="000000"/>
                </a:solidFill>
              </a:rPr>
              <a:pPr/>
              <a:t>12</a:t>
            </a:fld>
            <a:endParaRPr lang="tr-TR">
              <a:solidFill>
                <a:srgbClr val="000000"/>
              </a:solidFill>
            </a:endParaRPr>
          </a:p>
        </p:txBody>
      </p:sp>
      <p:sp>
        <p:nvSpPr>
          <p:cNvPr id="522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A4497C-9B92-4635-93AA-D1B797056D10}" type="slidenum">
              <a:rPr lang="tr-TR">
                <a:solidFill>
                  <a:srgbClr val="000000"/>
                </a:solidFill>
              </a:rPr>
              <a:pPr/>
              <a:t>13</a:t>
            </a:fld>
            <a:endParaRPr lang="tr-TR">
              <a:solidFill>
                <a:srgbClr val="000000"/>
              </a:solidFill>
            </a:endParaRPr>
          </a:p>
        </p:txBody>
      </p:sp>
      <p:sp>
        <p:nvSpPr>
          <p:cNvPr id="532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srgbClr val="FFFFFF"/>
                  </a:solidFill>
                  <a:latin typeface="Arial" charset="0"/>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srgbClr val="FFFFFF"/>
                </a:solidFill>
                <a:latin typeface="Arial" charset="0"/>
              </a:endParaRPr>
            </a:p>
          </p:txBody>
        </p:sp>
      </p:grpSp>
      <p:sp>
        <p:nvSpPr>
          <p:cNvPr id="158731" name="Rectangle 11"/>
          <p:cNvSpPr>
            <a:spLocks noGrp="1" noChangeArrowheads="1"/>
          </p:cNvSpPr>
          <p:nvPr>
            <p:ph type="ctrTitle" sz="quarter"/>
          </p:nvPr>
        </p:nvSpPr>
        <p:spPr>
          <a:xfrm>
            <a:off x="685800" y="1736725"/>
            <a:ext cx="7772400" cy="1920875"/>
          </a:xfrm>
        </p:spPr>
        <p:txBody>
          <a:bodyPr/>
          <a:lstStyle>
            <a:lvl1pPr>
              <a:defRPr/>
            </a:lvl1pPr>
          </a:lstStyle>
          <a:p>
            <a:pPr lvl="0"/>
            <a:r>
              <a:rPr lang="tr-TR" noProof="0" smtClean="0"/>
              <a:t>Asıl başlık stili için tıklatın</a:t>
            </a:r>
          </a:p>
        </p:txBody>
      </p:sp>
      <p:sp>
        <p:nvSpPr>
          <p:cNvPr id="1587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B2BB288-FB57-4DFD-9279-461465CA7C2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89907239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4849C87-D004-49F5-B8AC-2973F156488B}"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448520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215BFA2-8CBC-40D3-A2B9-CFD6ABC61966}"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674064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C679E68-9BE9-4CC2-A6CC-9B7742C31B14}"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972112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F9C1745-7722-4FB8-BD08-3A6163AB656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791933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6E18267-6EF2-48CE-8FEA-E12D533ED709}"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816839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94092DB-6E1A-42DC-815B-C92EA253D71E}"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005616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F3B8E04-E8F3-47EC-AD6F-D26D7F171F32}"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471794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C753DBDE-F2C8-46CD-A4B2-59BFDDF0E40E}"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270189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FAE4F45A-17B9-477E-9533-D393142C7BBC}"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250420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88E5384-737D-416D-B588-3C72E590D1F9}"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26538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463D83F-E765-4A5E-B8F0-BA7256A86A58}"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44887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defRPr/>
            </a:pPr>
            <a:endParaRPr lang="tr-TR">
              <a:solidFill>
                <a:srgbClr val="FFFFFF"/>
              </a:solidFill>
              <a:latin typeface="Arial" charset="0"/>
            </a:endParaRPr>
          </a:p>
        </p:txBody>
      </p:sp>
      <p:sp>
        <p:nvSpPr>
          <p:cNvPr id="157699"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defRPr/>
            </a:pPr>
            <a:fld id="{1E7CE5CE-3BDE-4A22-94D9-9170ED0E9422}" type="slidenum">
              <a:rPr lang="tr-TR">
                <a:solidFill>
                  <a:srgbClr val="FFFFFF"/>
                </a:solidFill>
                <a:latin typeface="Arial" charset="0"/>
              </a:rPr>
              <a:pPr fontAlgn="base">
                <a:spcBef>
                  <a:spcPct val="0"/>
                </a:spcBef>
                <a:spcAft>
                  <a:spcPct val="0"/>
                </a:spcAft>
                <a:defRPr/>
              </a:pPr>
              <a:t>‹#›</a:t>
            </a:fld>
            <a:endParaRPr lang="tr-TR">
              <a:solidFill>
                <a:srgbClr val="FFFFFF"/>
              </a:solidFill>
              <a:latin typeface="Arial" charset="0"/>
            </a:endParaRPr>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577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1577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1577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srgbClr val="FFFFFF"/>
                  </a:solidFill>
                  <a:latin typeface="Arial" charset="0"/>
                </a:endParaRPr>
              </a:p>
            </p:txBody>
          </p:sp>
          <p:sp>
            <p:nvSpPr>
              <p:cNvPr id="1577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grpSp>
        <p:sp>
          <p:nvSpPr>
            <p:cNvPr id="1577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fontAlgn="base" hangingPunct="0">
                <a:spcBef>
                  <a:spcPct val="0"/>
                </a:spcBef>
                <a:spcAft>
                  <a:spcPct val="0"/>
                </a:spcAft>
                <a:defRPr/>
              </a:pPr>
              <a:endParaRPr lang="tr-TR">
                <a:solidFill>
                  <a:srgbClr val="FFFFFF"/>
                </a:solidFill>
                <a:latin typeface="Arial" charset="0"/>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srgbClr val="FFFFFF"/>
                </a:solidFill>
                <a:latin typeface="Arial" charset="0"/>
              </a:endParaRPr>
            </a:p>
          </p:txBody>
        </p:sp>
      </p:grpSp>
      <p:sp>
        <p:nvSpPr>
          <p:cNvPr id="157709"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57710"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defRPr/>
            </a:pPr>
            <a:endParaRPr lang="tr-TR">
              <a:solidFill>
                <a:srgbClr val="FFFFFF"/>
              </a:solidFill>
              <a:latin typeface="Arial" charset="0"/>
            </a:endParaRPr>
          </a:p>
        </p:txBody>
      </p:sp>
      <p:sp>
        <p:nvSpPr>
          <p:cNvPr id="157711"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3439735127"/>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reference.medscape.com/drug-interactionchecker" TargetMode="External"/><Relationship Id="rId2" Type="http://schemas.openxmlformats.org/officeDocument/2006/relationships/hyperlink" Target="http://www.webmd.com/interaction-checker/" TargetMode="External"/><Relationship Id="rId1" Type="http://schemas.openxmlformats.org/officeDocument/2006/relationships/slideLayout" Target="../slideLayouts/slideLayout2.xml"/><Relationship Id="rId6" Type="http://schemas.openxmlformats.org/officeDocument/2006/relationships/hyperlink" Target="http://umm.edu/health/medical/drug-interaction-tool" TargetMode="External"/><Relationship Id="rId5" Type="http://schemas.openxmlformats.org/officeDocument/2006/relationships/hyperlink" Target="http://www.rxlist.com/drug-interaction-checker.htm" TargetMode="External"/><Relationship Id="rId4" Type="http://schemas.openxmlformats.org/officeDocument/2006/relationships/hyperlink" Target="https://www.drugs.com/drug_interaction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ference.medscape.com/drug/342182" TargetMode="External"/><Relationship Id="rId2" Type="http://schemas.openxmlformats.org/officeDocument/2006/relationships/hyperlink" Target="https://reference.medscape.com/drug/342432" TargetMode="External"/><Relationship Id="rId1" Type="http://schemas.openxmlformats.org/officeDocument/2006/relationships/slideLayout" Target="../slideLayouts/slideLayout2.xml"/><Relationship Id="rId6" Type="http://schemas.openxmlformats.org/officeDocument/2006/relationships/hyperlink" Target="https://reference.medscape.com/drug/341991" TargetMode="External"/><Relationship Id="rId5" Type="http://schemas.openxmlformats.org/officeDocument/2006/relationships/hyperlink" Target="https://reference.medscape.com/drug/342321" TargetMode="External"/><Relationship Id="rId4" Type="http://schemas.openxmlformats.org/officeDocument/2006/relationships/hyperlink" Target="https://reference.medscape.com/drug/34214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Veri Yer Tutucusu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CA235F-26D6-44DB-8BAA-E4EF0BD0EE71}" type="datetime1">
              <a:rPr lang="tr-TR" smtClean="0">
                <a:solidFill>
                  <a:srgbClr val="FFFFFF"/>
                </a:solidFill>
              </a:rPr>
              <a:pPr/>
              <a:t>08.11.2018</a:t>
            </a:fld>
            <a:endParaRPr lang="tr-TR" smtClean="0">
              <a:solidFill>
                <a:srgbClr val="FFFFFF"/>
              </a:solidFill>
            </a:endParaRPr>
          </a:p>
        </p:txBody>
      </p:sp>
      <p:sp>
        <p:nvSpPr>
          <p:cNvPr id="4099" name="Rectangle 2"/>
          <p:cNvSpPr>
            <a:spLocks noChangeArrowheads="1"/>
          </p:cNvSpPr>
          <p:nvPr/>
        </p:nvSpPr>
        <p:spPr bwMode="auto">
          <a:xfrm>
            <a:off x="1295400" y="4495800"/>
            <a:ext cx="6781800" cy="17526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tr-TR" sz="2800" b="1" smtClean="0">
                <a:solidFill>
                  <a:srgbClr val="FFFF00"/>
                </a:solidFill>
                <a:latin typeface="Comic Sans MS" pitchFamily="66" charset="0"/>
              </a:rPr>
              <a:t>Dr. Bekir Faruk ERDEN</a:t>
            </a:r>
          </a:p>
          <a:p>
            <a:pPr algn="ctr" eaLnBrk="0" fontAlgn="base" hangingPunct="0">
              <a:spcBef>
                <a:spcPct val="25000"/>
              </a:spcBef>
              <a:spcAft>
                <a:spcPct val="0"/>
              </a:spcAft>
            </a:pPr>
            <a:r>
              <a:rPr lang="tr-TR" sz="2400" b="1" smtClean="0">
                <a:solidFill>
                  <a:srgbClr val="FFFF00"/>
                </a:solidFill>
                <a:latin typeface="Comic Sans MS" pitchFamily="66" charset="0"/>
              </a:rPr>
              <a:t>Kocaeli Üniversitesi Tıp Fakültesi,</a:t>
            </a:r>
          </a:p>
          <a:p>
            <a:pPr algn="ctr" eaLnBrk="0" fontAlgn="base" hangingPunct="0">
              <a:spcBef>
                <a:spcPct val="0"/>
              </a:spcBef>
              <a:spcAft>
                <a:spcPct val="0"/>
              </a:spcAft>
            </a:pPr>
            <a:r>
              <a:rPr lang="tr-TR" sz="2400" b="1" smtClean="0">
                <a:solidFill>
                  <a:srgbClr val="FFFF00"/>
                </a:solidFill>
                <a:latin typeface="Comic Sans MS" pitchFamily="66" charset="0"/>
              </a:rPr>
              <a:t>Farmakoloji Anabilim Dalı</a:t>
            </a:r>
          </a:p>
          <a:p>
            <a:pPr algn="ctr" eaLnBrk="0" fontAlgn="base" hangingPunct="0">
              <a:spcBef>
                <a:spcPct val="0"/>
              </a:spcBef>
              <a:spcAft>
                <a:spcPct val="0"/>
              </a:spcAft>
            </a:pPr>
            <a:r>
              <a:rPr lang="tr-TR" sz="2400" b="1" smtClean="0">
                <a:solidFill>
                  <a:srgbClr val="FFFF00"/>
                </a:solidFill>
                <a:latin typeface="Comic Sans MS" pitchFamily="66" charset="0"/>
              </a:rPr>
              <a:t>Öğretim Üyesi</a:t>
            </a:r>
            <a:endParaRPr lang="en-US" sz="3200" b="1" smtClean="0">
              <a:solidFill>
                <a:srgbClr val="FFFF00"/>
              </a:solidFill>
              <a:latin typeface="Comic Sans MS" pitchFamily="66" charset="0"/>
            </a:endParaRPr>
          </a:p>
        </p:txBody>
      </p:sp>
      <p:sp>
        <p:nvSpPr>
          <p:cNvPr id="4100" name="Text Box 3"/>
          <p:cNvSpPr txBox="1">
            <a:spLocks noChangeArrowheads="1"/>
          </p:cNvSpPr>
          <p:nvPr/>
        </p:nvSpPr>
        <p:spPr bwMode="auto">
          <a:xfrm>
            <a:off x="1081088" y="422275"/>
            <a:ext cx="163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endParaRPr lang="tr-TR" sz="2400" smtClean="0">
              <a:solidFill>
                <a:srgbClr val="FFFFFF"/>
              </a:solidFill>
              <a:latin typeface="Times New Roman" pitchFamily="18" charset="0"/>
            </a:endParaRPr>
          </a:p>
        </p:txBody>
      </p:sp>
      <p:sp>
        <p:nvSpPr>
          <p:cNvPr id="4101" name="Text Box 4"/>
          <p:cNvSpPr txBox="1">
            <a:spLocks noChangeArrowheads="1"/>
          </p:cNvSpPr>
          <p:nvPr/>
        </p:nvSpPr>
        <p:spPr bwMode="auto">
          <a:xfrm>
            <a:off x="5776913" y="6137275"/>
            <a:ext cx="184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endParaRPr lang="tr-TR" sz="2400" smtClean="0">
              <a:solidFill>
                <a:srgbClr val="FFFFFF"/>
              </a:solidFill>
              <a:latin typeface="Times New Roman" pitchFamily="18" charset="0"/>
            </a:endParaRPr>
          </a:p>
        </p:txBody>
      </p:sp>
      <p:sp>
        <p:nvSpPr>
          <p:cNvPr id="4102" name="Rectangle 6"/>
          <p:cNvSpPr>
            <a:spLocks noChangeArrowheads="1"/>
          </p:cNvSpPr>
          <p:nvPr/>
        </p:nvSpPr>
        <p:spPr bwMode="auto">
          <a:xfrm>
            <a:off x="685800" y="2895600"/>
            <a:ext cx="8001000" cy="12192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20000"/>
              </a:spcBef>
              <a:spcAft>
                <a:spcPct val="0"/>
              </a:spcAft>
            </a:pPr>
            <a:r>
              <a:rPr lang="tr-TR" sz="3200" b="1" smtClean="0">
                <a:solidFill>
                  <a:srgbClr val="FFFF00"/>
                </a:solidFill>
                <a:latin typeface="Arial" charset="0"/>
              </a:rPr>
              <a:t>POLİFARMASİ ve İLAÇ </a:t>
            </a:r>
          </a:p>
          <a:p>
            <a:pPr algn="ctr" eaLnBrk="0" fontAlgn="base" hangingPunct="0">
              <a:spcBef>
                <a:spcPct val="20000"/>
              </a:spcBef>
              <a:spcAft>
                <a:spcPct val="0"/>
              </a:spcAft>
            </a:pPr>
            <a:r>
              <a:rPr lang="tr-TR" sz="3200" b="1" smtClean="0">
                <a:solidFill>
                  <a:srgbClr val="FFFF00"/>
                </a:solidFill>
                <a:latin typeface="Arial" charset="0"/>
              </a:rPr>
              <a:t>ETKİLEŞİMLERİ</a:t>
            </a:r>
            <a:r>
              <a:rPr lang="tr-TR" sz="3200" smtClean="0">
                <a:solidFill>
                  <a:srgbClr val="FFFF00"/>
                </a:solidFill>
                <a:latin typeface="Arial" charset="0"/>
              </a:rPr>
              <a:t> </a:t>
            </a:r>
            <a:endParaRPr lang="en-US" sz="3200" smtClean="0">
              <a:solidFill>
                <a:srgbClr val="FFFF00"/>
              </a:solidFill>
              <a:latin typeface="Arial" charset="0"/>
            </a:endParaRPr>
          </a:p>
        </p:txBody>
      </p:sp>
      <p:sp>
        <p:nvSpPr>
          <p:cNvPr id="4103" name="Text Box 7"/>
          <p:cNvSpPr txBox="1">
            <a:spLocks noChangeArrowheads="1"/>
          </p:cNvSpPr>
          <p:nvPr/>
        </p:nvSpPr>
        <p:spPr bwMode="auto">
          <a:xfrm>
            <a:off x="7467600" y="640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endParaRPr lang="tr-TR" sz="2400" smtClean="0">
              <a:solidFill>
                <a:srgbClr val="FFFFFF"/>
              </a:solidFill>
              <a:latin typeface="Times New Roman" pitchFamily="18" charset="0"/>
            </a:endParaRPr>
          </a:p>
        </p:txBody>
      </p:sp>
      <p:graphicFrame>
        <p:nvGraphicFramePr>
          <p:cNvPr id="4104" name="Nesne 1"/>
          <p:cNvGraphicFramePr>
            <a:graphicFrameLocks noChangeAspect="1"/>
          </p:cNvGraphicFramePr>
          <p:nvPr/>
        </p:nvGraphicFramePr>
        <p:xfrm>
          <a:off x="827088" y="549275"/>
          <a:ext cx="7859712" cy="1800225"/>
        </p:xfrm>
        <a:graphic>
          <a:graphicData uri="http://schemas.openxmlformats.org/presentationml/2006/ole">
            <mc:AlternateContent xmlns:mc="http://schemas.openxmlformats.org/markup-compatibility/2006">
              <mc:Choice xmlns:v="urn:schemas-microsoft-com:vml" Requires="v">
                <p:oleObj spid="_x0000_s3075" name="Photo Editor Fotoğrafı" r:id="rId4" imgW="7323810" imgH="1628571" progId="MSPhotoEd.3">
                  <p:embed/>
                </p:oleObj>
              </mc:Choice>
              <mc:Fallback>
                <p:oleObj name="Photo Editor Fotoğrafı" r:id="rId4" imgW="7323810" imgH="16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549275"/>
                        <a:ext cx="78597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19497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0" y="381000"/>
            <a:ext cx="8686800" cy="6373813"/>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400" b="1">
                <a:solidFill>
                  <a:srgbClr val="FF0000"/>
                </a:solidFill>
                <a:effectLst>
                  <a:outerShdw blurRad="38100" dist="38100" dir="2700000" algn="tl">
                    <a:srgbClr val="000000"/>
                  </a:outerShdw>
                </a:effectLst>
                <a:latin typeface="Comic Sans MS" pitchFamily="66" charset="0"/>
              </a:rPr>
              <a:t>3- Metabolizma (biyotransformasyon) düzeyindeki farmakokinetik etkileşmeler:</a:t>
            </a:r>
          </a:p>
          <a:p>
            <a:pPr marL="1371600" lvl="2" indent="-457200" eaLnBrk="0" fontAlgn="base" hangingPunct="0">
              <a:spcBef>
                <a:spcPct val="0"/>
              </a:spcBef>
              <a:spcAft>
                <a:spcPct val="0"/>
              </a:spcAft>
              <a:buClr>
                <a:srgbClr val="FF0066"/>
              </a:buClr>
              <a:defRPr/>
            </a:pPr>
            <a:r>
              <a:rPr lang="tr-TR">
                <a:solidFill>
                  <a:srgbClr val="FFFFFF"/>
                </a:solidFill>
                <a:effectLst>
                  <a:outerShdw blurRad="38100" dist="38100" dir="2700000" algn="tl">
                    <a:srgbClr val="000000"/>
                  </a:outerShdw>
                </a:effectLst>
                <a:latin typeface="Comic Sans MS" pitchFamily="66" charset="0"/>
              </a:rPr>
              <a:t>	</a:t>
            </a:r>
            <a:r>
              <a:rPr lang="tr-TR" sz="2800">
                <a:solidFill>
                  <a:srgbClr val="FFFFFF"/>
                </a:solidFill>
                <a:effectLst>
                  <a:outerShdw blurRad="38100" dist="38100" dir="2700000" algn="tl">
                    <a:srgbClr val="000000"/>
                  </a:outerShdw>
                </a:effectLst>
                <a:latin typeface="Comic Sans MS" pitchFamily="66" charset="0"/>
              </a:rPr>
              <a:t>Bir ilaç diğerini metabolize eden enzimi indükleyebilir (sentezini artırır); buna bağlı olarak, bir süre geçtikten sonra, diğer ilacın yıkımını hızlandırabilir ve etkinliğini azaltabilir (barbitüratlar, rifampin, karbamazepin gibi ilaçların veya kronik alkol alımının belirli karaciğer enzimlerini indükleyerek bazı ilaçların etkinliğini azaltması gibi). </a:t>
            </a:r>
            <a:br>
              <a:rPr lang="tr-TR" sz="2800">
                <a:solidFill>
                  <a:srgbClr val="FFFFFF"/>
                </a:solidFill>
                <a:effectLst>
                  <a:outerShdw blurRad="38100" dist="38100" dir="2700000" algn="tl">
                    <a:srgbClr val="000000"/>
                  </a:outerShdw>
                </a:effectLst>
                <a:latin typeface="Comic Sans MS" pitchFamily="66" charset="0"/>
              </a:rPr>
            </a:br>
            <a:r>
              <a:rPr lang="tr-TR" sz="2800">
                <a:solidFill>
                  <a:srgbClr val="FFFFFF"/>
                </a:solidFill>
                <a:effectLst>
                  <a:outerShdw blurRad="38100" dist="38100" dir="2700000" algn="tl">
                    <a:srgbClr val="000000"/>
                  </a:outerShdw>
                </a:effectLst>
                <a:latin typeface="Comic Sans MS" pitchFamily="66" charset="0"/>
              </a:rPr>
              <a:t>Bazı ilaçlar, diğer ilaçları metabolize eden enzimleri inhibe ederek onların etkinliklerini artırabilirler. </a:t>
            </a:r>
            <a:br>
              <a:rPr lang="tr-TR" sz="2800">
                <a:solidFill>
                  <a:srgbClr val="FFFFFF"/>
                </a:solidFill>
                <a:effectLst>
                  <a:outerShdw blurRad="38100" dist="38100" dir="2700000" algn="tl">
                    <a:srgbClr val="000000"/>
                  </a:outerShdw>
                </a:effectLst>
                <a:latin typeface="Comic Sans MS" pitchFamily="66" charset="0"/>
              </a:rPr>
            </a:br>
            <a:endParaRPr lang="tr-TR" sz="2800">
              <a:solidFill>
                <a:srgbClr val="FFFFFF"/>
              </a:solidFill>
              <a:effectLst>
                <a:outerShdw blurRad="38100" dist="38100" dir="2700000" algn="tl">
                  <a:srgbClr val="000000"/>
                </a:outerShdw>
              </a:effectLst>
              <a:latin typeface="Times New Roman" pitchFamily="18" charset="0"/>
            </a:endParaRPr>
          </a:p>
        </p:txBody>
      </p:sp>
      <p:sp>
        <p:nvSpPr>
          <p:cNvPr id="13315"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36162217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0" y="381000"/>
            <a:ext cx="8686800" cy="5856288"/>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800" b="1">
                <a:solidFill>
                  <a:srgbClr val="FF0000"/>
                </a:solidFill>
                <a:effectLst>
                  <a:outerShdw blurRad="38100" dist="38100" dir="2700000" algn="tl">
                    <a:srgbClr val="000000"/>
                  </a:outerShdw>
                </a:effectLst>
                <a:latin typeface="Comic Sans MS" pitchFamily="66" charset="0"/>
              </a:rPr>
              <a:t>3- Metabolizma (biyotransformasyon) düzeyindeki farmakokinetik etkileşmeler:</a:t>
            </a:r>
          </a:p>
          <a:p>
            <a:pPr marL="1371600" lvl="2" indent="-457200" eaLnBrk="0" fontAlgn="base" hangingPunct="0">
              <a:spcBef>
                <a:spcPct val="0"/>
              </a:spcBef>
              <a:spcAft>
                <a:spcPct val="0"/>
              </a:spcAft>
              <a:buClr>
                <a:srgbClr val="FF0066"/>
              </a:buClr>
              <a:defRPr/>
            </a:pPr>
            <a:r>
              <a:rPr lang="tr-TR" sz="2800">
                <a:solidFill>
                  <a:srgbClr val="FFFFFF"/>
                </a:solidFill>
                <a:effectLst>
                  <a:outerShdw blurRad="38100" dist="38100" dir="2700000" algn="tl">
                    <a:srgbClr val="000000"/>
                  </a:outerShdw>
                </a:effectLst>
                <a:latin typeface="Comic Sans MS" pitchFamily="66" charset="0"/>
              </a:rPr>
              <a:t>	Monoaminoksidaz (MAO) inhibitörleri, sadece MAO’yu değil, diğer birçok enzimi inhibe ederler ve bunun sonucunda, örneğin trisiklik antidepresan ilaçların ve opioid ilaçların yıkımını azaltırlar ve toksisitelerini artırırlar. </a:t>
            </a:r>
            <a:br>
              <a:rPr lang="tr-TR" sz="2800">
                <a:solidFill>
                  <a:srgbClr val="FFFFFF"/>
                </a:solidFill>
                <a:effectLst>
                  <a:outerShdw blurRad="38100" dist="38100" dir="2700000" algn="tl">
                    <a:srgbClr val="000000"/>
                  </a:outerShdw>
                </a:effectLst>
                <a:latin typeface="Comic Sans MS" pitchFamily="66" charset="0"/>
              </a:rPr>
            </a:br>
            <a:r>
              <a:rPr lang="tr-TR" sz="2800">
                <a:solidFill>
                  <a:srgbClr val="FFFFFF"/>
                </a:solidFill>
                <a:effectLst>
                  <a:outerShdw blurRad="38100" dist="38100" dir="2700000" algn="tl">
                    <a:srgbClr val="000000"/>
                  </a:outerShdw>
                </a:effectLst>
                <a:latin typeface="Comic Sans MS" pitchFamily="66" charset="0"/>
              </a:rPr>
              <a:t>Simetidin, kloramfenikol, ketokonazol, etilalkol, fluorokinolonlar ve diğer bazı ilaçlar da belirli enzimleri inhibe ederler. </a:t>
            </a:r>
            <a:br>
              <a:rPr lang="tr-TR" sz="2800">
                <a:solidFill>
                  <a:srgbClr val="FFFFFF"/>
                </a:solidFill>
                <a:effectLst>
                  <a:outerShdw blurRad="38100" dist="38100" dir="2700000" algn="tl">
                    <a:srgbClr val="000000"/>
                  </a:outerShdw>
                </a:effectLst>
                <a:latin typeface="Comic Sans MS" pitchFamily="66" charset="0"/>
              </a:rPr>
            </a:br>
            <a:r>
              <a:rPr lang="tr-TR" sz="2800">
                <a:solidFill>
                  <a:srgbClr val="FFFFFF"/>
                </a:solidFill>
                <a:effectLst>
                  <a:outerShdw blurRad="38100" dist="38100" dir="2700000" algn="tl">
                    <a:srgbClr val="000000"/>
                  </a:outerShdw>
                </a:effectLst>
                <a:latin typeface="Comic Sans MS" pitchFamily="66" charset="0"/>
              </a:rPr>
              <a:t/>
            </a:r>
            <a:br>
              <a:rPr lang="tr-TR" sz="2800">
                <a:solidFill>
                  <a:srgbClr val="FFFFFF"/>
                </a:solidFill>
                <a:effectLst>
                  <a:outerShdw blurRad="38100" dist="38100" dir="2700000" algn="tl">
                    <a:srgbClr val="000000"/>
                  </a:outerShdw>
                </a:effectLst>
                <a:latin typeface="Comic Sans MS" pitchFamily="66" charset="0"/>
              </a:rPr>
            </a:br>
            <a:r>
              <a:rPr lang="tr-TR">
                <a:solidFill>
                  <a:srgbClr val="FFFFFF"/>
                </a:solidFill>
                <a:effectLst>
                  <a:outerShdw blurRad="38100" dist="38100" dir="2700000" algn="tl">
                    <a:srgbClr val="000000"/>
                  </a:outerShdw>
                </a:effectLst>
                <a:latin typeface="Comic Sans MS" pitchFamily="66" charset="0"/>
              </a:rPr>
              <a:t/>
            </a:r>
            <a:br>
              <a:rPr lang="tr-TR">
                <a:solidFill>
                  <a:srgbClr val="FFFFFF"/>
                </a:solidFill>
                <a:effectLst>
                  <a:outerShdw blurRad="38100" dist="38100" dir="2700000" algn="tl">
                    <a:srgbClr val="000000"/>
                  </a:outerShdw>
                </a:effectLst>
                <a:latin typeface="Comic Sans MS" pitchFamily="66" charset="0"/>
              </a:rPr>
            </a:br>
            <a:r>
              <a:rPr lang="tr-TR" sz="2400">
                <a:solidFill>
                  <a:srgbClr val="FFFFFF"/>
                </a:solidFill>
                <a:effectLst>
                  <a:outerShdw blurRad="38100" dist="38100" dir="2700000" algn="tl">
                    <a:srgbClr val="000000"/>
                  </a:outerShdw>
                </a:effectLst>
                <a:latin typeface="Times New Roman" pitchFamily="18" charset="0"/>
              </a:rPr>
              <a:t> </a:t>
            </a:r>
          </a:p>
        </p:txBody>
      </p:sp>
      <p:sp>
        <p:nvSpPr>
          <p:cNvPr id="1433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839373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nvSpPr>
        <p:spPr bwMode="auto">
          <a:xfrm>
            <a:off x="0" y="381000"/>
            <a:ext cx="8229600" cy="4362450"/>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800" b="1">
                <a:solidFill>
                  <a:srgbClr val="FF0000"/>
                </a:solidFill>
                <a:effectLst>
                  <a:outerShdw blurRad="38100" dist="38100" dir="2700000" algn="tl">
                    <a:srgbClr val="000000"/>
                  </a:outerShdw>
                </a:effectLst>
                <a:latin typeface="Comic Sans MS" pitchFamily="66" charset="0"/>
              </a:rPr>
              <a:t>4- İtrah düzeyindeki farmakokinetik etkileşmeler:</a:t>
            </a:r>
          </a:p>
          <a:p>
            <a:pPr marL="1371600" lvl="2" indent="-457200" eaLnBrk="0" fontAlgn="base" hangingPunct="0">
              <a:spcBef>
                <a:spcPct val="0"/>
              </a:spcBef>
              <a:spcAft>
                <a:spcPct val="0"/>
              </a:spcAft>
              <a:buClr>
                <a:srgbClr val="FF0066"/>
              </a:buClr>
              <a:defRPr/>
            </a:pPr>
            <a:r>
              <a:rPr lang="tr-TR" sz="2800">
                <a:solidFill>
                  <a:srgbClr val="FFFFFF"/>
                </a:solidFill>
                <a:effectLst>
                  <a:outerShdw blurRad="38100" dist="38100" dir="2700000" algn="tl">
                    <a:srgbClr val="000000"/>
                  </a:outerShdw>
                </a:effectLst>
                <a:latin typeface="Comic Sans MS" pitchFamily="66" charset="0"/>
              </a:rPr>
              <a:t>	Böbrekten önemli ölçüde değişmeden itrah edilen ilaçlar için bu tür etkileşme klinik bakımdan önemlidir. </a:t>
            </a:r>
            <a:br>
              <a:rPr lang="tr-TR" sz="2800">
                <a:solidFill>
                  <a:srgbClr val="FFFFFF"/>
                </a:solidFill>
                <a:effectLst>
                  <a:outerShdw blurRad="38100" dist="38100" dir="2700000" algn="tl">
                    <a:srgbClr val="000000"/>
                  </a:outerShdw>
                </a:effectLst>
                <a:latin typeface="Comic Sans MS" pitchFamily="66" charset="0"/>
              </a:rPr>
            </a:br>
            <a:r>
              <a:rPr lang="tr-TR" sz="2800">
                <a:solidFill>
                  <a:srgbClr val="FFFFFF"/>
                </a:solidFill>
                <a:effectLst>
                  <a:outerShdw blurRad="38100" dist="38100" dir="2700000" algn="tl">
                    <a:srgbClr val="000000"/>
                  </a:outerShdw>
                </a:effectLst>
                <a:latin typeface="Comic Sans MS" pitchFamily="66" charset="0"/>
              </a:rPr>
              <a:t>Böbrekten salgılanmak suretiyle itrah edilen iki asidik ilaç (probenesid ve penisilinler gibi) birbirlerinin itrahını yavaşlatırlar. </a:t>
            </a:r>
            <a:br>
              <a:rPr lang="tr-TR" sz="2800">
                <a:solidFill>
                  <a:srgbClr val="FFFFFF"/>
                </a:solidFill>
                <a:effectLst>
                  <a:outerShdw blurRad="38100" dist="38100" dir="2700000" algn="tl">
                    <a:srgbClr val="000000"/>
                  </a:outerShdw>
                </a:effectLst>
                <a:latin typeface="Comic Sans MS" pitchFamily="66" charset="0"/>
              </a:rPr>
            </a:br>
            <a:endParaRPr lang="tr-TR" sz="2800">
              <a:solidFill>
                <a:srgbClr val="FFFFFF"/>
              </a:solidFill>
              <a:effectLst>
                <a:outerShdw blurRad="38100" dist="38100" dir="2700000" algn="tl">
                  <a:srgbClr val="000000"/>
                </a:outerShdw>
              </a:effectLst>
              <a:latin typeface="Comic Sans MS" pitchFamily="66" charset="0"/>
            </a:endParaRPr>
          </a:p>
        </p:txBody>
      </p:sp>
      <p:sp>
        <p:nvSpPr>
          <p:cNvPr id="15363"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18558823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0" y="381000"/>
            <a:ext cx="8229600" cy="5581650"/>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800" b="1">
                <a:solidFill>
                  <a:srgbClr val="FF0000"/>
                </a:solidFill>
                <a:effectLst>
                  <a:outerShdw blurRad="38100" dist="38100" dir="2700000" algn="tl">
                    <a:srgbClr val="000000"/>
                  </a:outerShdw>
                </a:effectLst>
                <a:latin typeface="Comic Sans MS" pitchFamily="66" charset="0"/>
              </a:rPr>
              <a:t>4- İtrah düzeyindeki farmakokinetik etkileşmeler:</a:t>
            </a:r>
          </a:p>
          <a:p>
            <a:pPr marL="1371600" lvl="2" indent="-457200" eaLnBrk="0" fontAlgn="base" hangingPunct="0">
              <a:spcBef>
                <a:spcPct val="0"/>
              </a:spcBef>
              <a:spcAft>
                <a:spcPct val="0"/>
              </a:spcAft>
              <a:buClr>
                <a:srgbClr val="FF0066"/>
              </a:buClr>
              <a:defRPr/>
            </a:pPr>
            <a:r>
              <a:rPr lang="tr-TR" sz="2800">
                <a:solidFill>
                  <a:srgbClr val="FFFFFF"/>
                </a:solidFill>
                <a:effectLst>
                  <a:outerShdw blurRad="38100" dist="38100" dir="2700000" algn="tl">
                    <a:srgbClr val="000000"/>
                  </a:outerShdw>
                </a:effectLst>
                <a:latin typeface="Comic Sans MS" pitchFamily="66" charset="0"/>
              </a:rPr>
              <a:t/>
            </a:r>
            <a:br>
              <a:rPr lang="tr-TR" sz="2800">
                <a:solidFill>
                  <a:srgbClr val="FFFFFF"/>
                </a:solidFill>
                <a:effectLst>
                  <a:outerShdw blurRad="38100" dist="38100" dir="2700000" algn="tl">
                    <a:srgbClr val="000000"/>
                  </a:outerShdw>
                </a:effectLst>
                <a:latin typeface="Comic Sans MS" pitchFamily="66" charset="0"/>
              </a:rPr>
            </a:br>
            <a:r>
              <a:rPr lang="tr-TR" sz="2800">
                <a:solidFill>
                  <a:srgbClr val="FFFFFF"/>
                </a:solidFill>
                <a:effectLst>
                  <a:outerShdw blurRad="38100" dist="38100" dir="2700000" algn="tl">
                    <a:srgbClr val="000000"/>
                  </a:outerShdw>
                </a:effectLst>
                <a:latin typeface="Comic Sans MS" pitchFamily="66" charset="0"/>
              </a:rPr>
              <a:t>Örneğin, ağızdan amonyum klorür (1-2 g 4-6 saatte bir) veya i.v. infüzyonla arginin verilerek idrarın asidleştirilmesi, bazik yapıdaki amfetaminlerin itrahını hızlandırır, asidik ilaçların itrahını ise azaltır. Ağızdan sodyum bikarbonat vererek idrarın kalevileştirilmesi ise bunun aksine neden olur.</a:t>
            </a:r>
            <a:br>
              <a:rPr lang="tr-TR" sz="2800">
                <a:solidFill>
                  <a:srgbClr val="FFFFFF"/>
                </a:solidFill>
                <a:effectLst>
                  <a:outerShdw blurRad="38100" dist="38100" dir="2700000" algn="tl">
                    <a:srgbClr val="000000"/>
                  </a:outerShdw>
                </a:effectLst>
                <a:latin typeface="Comic Sans MS" pitchFamily="66" charset="0"/>
              </a:rPr>
            </a:br>
            <a:endParaRPr lang="tr-TR" sz="280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	</a:t>
            </a:r>
          </a:p>
        </p:txBody>
      </p:sp>
      <p:sp>
        <p:nvSpPr>
          <p:cNvPr id="16387"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8901790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marL="342900" lvl="2" indent="-342900">
              <a:buClr>
                <a:schemeClr val="hlink"/>
              </a:buClr>
              <a:defRPr/>
            </a:pPr>
            <a:r>
              <a:rPr lang="tr-TR" sz="3200" dirty="0">
                <a:latin typeface="Comic Sans MS" pitchFamily="66" charset="0"/>
              </a:rPr>
              <a:t>2-Plazma ve etki yerindeki ilaç düzeyinde değişme olmaksızın, etki yerinde etkileşme veya ilacı bağlama ya da zıt veya aynı yönde etki yapma sonucu, bir ilacın diğerinin etkisini azaltmasına veya çoğaltmasına ise </a:t>
            </a:r>
            <a:r>
              <a:rPr lang="tr-TR" sz="3200" b="1" dirty="0">
                <a:solidFill>
                  <a:srgbClr val="FF0000"/>
                </a:solidFill>
                <a:latin typeface="Comic Sans MS" pitchFamily="66" charset="0"/>
              </a:rPr>
              <a:t>farmakodinamik etkileşme</a:t>
            </a:r>
            <a:r>
              <a:rPr lang="tr-TR" sz="3200" dirty="0">
                <a:latin typeface="Comic Sans MS" pitchFamily="66" charset="0"/>
              </a:rPr>
              <a:t> denir.</a:t>
            </a:r>
          </a:p>
          <a:p>
            <a:pPr>
              <a:defRPr/>
            </a:pPr>
            <a:endParaRPr lang="tr-TR" dirty="0"/>
          </a:p>
        </p:txBody>
      </p:sp>
    </p:spTree>
    <p:extLst>
      <p:ext uri="{BB962C8B-B14F-4D97-AF65-F5344CB8AC3E}">
        <p14:creationId xmlns:p14="http://schemas.microsoft.com/office/powerpoint/2010/main" val="42254617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457200" y="381000"/>
            <a:ext cx="8229600" cy="5995988"/>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800" b="1">
                <a:solidFill>
                  <a:srgbClr val="FF0000"/>
                </a:solidFill>
                <a:effectLst>
                  <a:outerShdw blurRad="38100" dist="38100" dir="2700000" algn="tl">
                    <a:srgbClr val="000000"/>
                  </a:outerShdw>
                </a:effectLst>
                <a:latin typeface="Comic Sans MS" pitchFamily="66" charset="0"/>
              </a:rPr>
              <a:t>Farmakodinamik Etkileşmeler</a:t>
            </a:r>
            <a:r>
              <a:rPr lang="tr-TR" sz="2800">
                <a:solidFill>
                  <a:srgbClr val="FF0000"/>
                </a:solidFill>
                <a:effectLst>
                  <a:outerShdw blurRad="38100" dist="38100" dir="2700000" algn="tl">
                    <a:srgbClr val="000000"/>
                  </a:outerShdw>
                </a:effectLst>
                <a:latin typeface="Comic Sans MS" pitchFamily="66" charset="0"/>
              </a:rPr>
              <a:t/>
            </a:r>
            <a:br>
              <a:rPr lang="tr-TR" sz="2800">
                <a:solidFill>
                  <a:srgbClr val="FF0000"/>
                </a:solidFill>
                <a:effectLst>
                  <a:outerShdw blurRad="38100" dist="38100" dir="2700000" algn="tl">
                    <a:srgbClr val="000000"/>
                  </a:outerShdw>
                </a:effectLst>
                <a:latin typeface="Comic Sans MS" pitchFamily="66" charset="0"/>
              </a:rPr>
            </a:br>
            <a:r>
              <a:rPr lang="tr-TR" sz="2400">
                <a:solidFill>
                  <a:srgbClr val="FFFFFF"/>
                </a:solidFill>
                <a:effectLst>
                  <a:outerShdw blurRad="38100" dist="38100" dir="2700000" algn="tl">
                    <a:srgbClr val="000000"/>
                  </a:outerShdw>
                </a:effectLst>
                <a:latin typeface="Comic Sans MS" pitchFamily="66" charset="0"/>
              </a:rPr>
              <a:t>Farmakodinamik etkileşmeler, etkideki değişme yönüne göre antagonizma (etkinin azaltılması) veya sinerjizma (etkinin artırılması) şeklinde olur.</a:t>
            </a:r>
            <a:br>
              <a:rPr lang="tr-TR" sz="2400">
                <a:solidFill>
                  <a:srgbClr val="FFFFFF"/>
                </a:solidFill>
                <a:effectLst>
                  <a:outerShdw blurRad="38100" dist="38100" dir="2700000" algn="tl">
                    <a:srgbClr val="000000"/>
                  </a:outerShdw>
                </a:effectLst>
                <a:latin typeface="Comic Sans MS" pitchFamily="66" charset="0"/>
              </a:rPr>
            </a:br>
            <a:r>
              <a:rPr lang="tr-TR" sz="2400">
                <a:solidFill>
                  <a:srgbClr val="FFFFFF"/>
                </a:solidFill>
                <a:effectLst>
                  <a:outerShdw blurRad="38100" dist="38100" dir="2700000" algn="tl">
                    <a:srgbClr val="000000"/>
                  </a:outerShdw>
                </a:effectLst>
                <a:latin typeface="Comic Sans MS" pitchFamily="66" charset="0"/>
              </a:rPr>
              <a:t>Üç türlü antagonizma ayırt edilir: </a:t>
            </a:r>
            <a:br>
              <a:rPr lang="tr-TR" sz="2400">
                <a:solidFill>
                  <a:srgbClr val="FFFFFF"/>
                </a:solidFill>
                <a:effectLst>
                  <a:outerShdw blurRad="38100" dist="38100" dir="2700000" algn="tl">
                    <a:srgbClr val="000000"/>
                  </a:outerShdw>
                </a:effectLst>
                <a:latin typeface="Comic Sans MS" pitchFamily="66" charset="0"/>
              </a:rPr>
            </a:br>
            <a:endParaRPr lang="tr-TR" sz="240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	</a:t>
            </a:r>
            <a:r>
              <a:rPr lang="tr-TR" sz="2400">
                <a:solidFill>
                  <a:srgbClr val="FF0000"/>
                </a:solidFill>
                <a:effectLst>
                  <a:outerShdw blurRad="38100" dist="38100" dir="2700000" algn="tl">
                    <a:srgbClr val="000000"/>
                  </a:outerShdw>
                </a:effectLst>
                <a:latin typeface="Comic Sans MS" pitchFamily="66" charset="0"/>
              </a:rPr>
              <a:t>1. Kimyasal antagonizma:</a:t>
            </a:r>
            <a:r>
              <a:rPr lang="tr-TR" sz="2400">
                <a:solidFill>
                  <a:srgbClr val="FFFFFF"/>
                </a:solidFill>
                <a:effectLst>
                  <a:outerShdw blurRad="38100" dist="38100" dir="2700000" algn="tl">
                    <a:srgbClr val="000000"/>
                  </a:outerShdw>
                </a:effectLst>
                <a:latin typeface="Comic Sans MS" pitchFamily="66" charset="0"/>
              </a:rPr>
              <a:t> İki ilacın vücutta birbiri ile fiziksel veya kimyasal kompleks oluşturması ve etkin olanın etkisiz hale getirilmesi olayıdır (heparin’in antikoagülan etkisini, onunla kompleks yapıp ortadan kaldıran protamin sülfat arasındaki veya toksik metallerle belirli şelatör antidotlar arasındaki etkileşme gibi). </a:t>
            </a:r>
            <a:br>
              <a:rPr lang="tr-TR" sz="2400">
                <a:solidFill>
                  <a:srgbClr val="FFFFFF"/>
                </a:solidFill>
                <a:effectLst>
                  <a:outerShdw blurRad="38100" dist="38100" dir="2700000" algn="tl">
                    <a:srgbClr val="000000"/>
                  </a:outerShdw>
                </a:effectLst>
                <a:latin typeface="Comic Sans MS" pitchFamily="66" charset="0"/>
              </a:rPr>
            </a:br>
            <a:endParaRPr lang="tr-TR" sz="2400">
              <a:solidFill>
                <a:srgbClr val="FFFFFF"/>
              </a:solidFill>
              <a:effectLst>
                <a:outerShdw blurRad="38100" dist="38100" dir="2700000" algn="tl">
                  <a:srgbClr val="000000"/>
                </a:outerShdw>
              </a:effectLst>
              <a:latin typeface="Comic Sans MS" pitchFamily="66" charset="0"/>
            </a:endParaRPr>
          </a:p>
        </p:txBody>
      </p:sp>
      <p:sp>
        <p:nvSpPr>
          <p:cNvPr id="18435"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31024099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457200" y="381000"/>
            <a:ext cx="8229600" cy="4727575"/>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800" b="1">
                <a:solidFill>
                  <a:srgbClr val="FF0000"/>
                </a:solidFill>
                <a:effectLst>
                  <a:outerShdw blurRad="38100" dist="38100" dir="2700000" algn="tl">
                    <a:srgbClr val="000000"/>
                  </a:outerShdw>
                </a:effectLst>
                <a:latin typeface="Comic Sans MS" pitchFamily="66" charset="0"/>
              </a:rPr>
              <a:t>Farmakodinamik Etkileşmeler</a:t>
            </a:r>
            <a:r>
              <a:rPr lang="tr-TR" sz="2800">
                <a:solidFill>
                  <a:srgbClr val="FF0000"/>
                </a:solidFill>
                <a:effectLst>
                  <a:outerShdw blurRad="38100" dist="38100" dir="2700000" algn="tl">
                    <a:srgbClr val="000000"/>
                  </a:outerShdw>
                </a:effectLst>
                <a:latin typeface="Comic Sans MS" pitchFamily="66" charset="0"/>
              </a:rPr>
              <a:t/>
            </a:r>
            <a:br>
              <a:rPr lang="tr-TR" sz="2800">
                <a:solidFill>
                  <a:srgbClr val="FF0000"/>
                </a:solidFill>
                <a:effectLst>
                  <a:outerShdw blurRad="38100" dist="38100" dir="2700000" algn="tl">
                    <a:srgbClr val="000000"/>
                  </a:outerShdw>
                </a:effectLst>
                <a:latin typeface="Comic Sans MS" pitchFamily="66" charset="0"/>
              </a:rPr>
            </a:br>
            <a:endParaRPr lang="tr-TR" sz="2800">
              <a:solidFill>
                <a:srgbClr val="FF0000"/>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a:solidFill>
                  <a:srgbClr val="FF0000"/>
                </a:solidFill>
                <a:effectLst>
                  <a:outerShdw blurRad="38100" dist="38100" dir="2700000" algn="tl">
                    <a:srgbClr val="000000"/>
                  </a:outerShdw>
                </a:effectLst>
                <a:latin typeface="Comic Sans MS" pitchFamily="66" charset="0"/>
              </a:rPr>
              <a:t>	2. Fizyolojik (veya bağımsız) antagonizma:</a:t>
            </a:r>
            <a:r>
              <a:rPr lang="tr-TR" sz="2400">
                <a:solidFill>
                  <a:srgbClr val="FFFFFF"/>
                </a:solidFill>
                <a:effectLst>
                  <a:outerShdw blurRad="38100" dist="38100" dir="2700000" algn="tl">
                    <a:srgbClr val="000000"/>
                  </a:outerShdw>
                </a:effectLst>
                <a:latin typeface="Comic Sans MS" pitchFamily="66" charset="0"/>
              </a:rPr>
              <a:t> </a:t>
            </a:r>
            <a:r>
              <a:rPr lang="tr-TR" sz="2800">
                <a:solidFill>
                  <a:srgbClr val="FFFFFF"/>
                </a:solidFill>
                <a:effectLst>
                  <a:outerShdw blurRad="38100" dist="38100" dir="2700000" algn="tl">
                    <a:srgbClr val="000000"/>
                  </a:outerShdw>
                </a:effectLst>
                <a:latin typeface="Comic Sans MS" pitchFamily="66" charset="0"/>
              </a:rPr>
              <a:t>Farklı hedef hücreleri veya aynı hücrede farklı yerleri zıt yönde etkileyen iki ilaç arasındaki antagonizmadır (vazokonstriktör adrenalinle vazodilatör nitratlar veya psikostimülan kafein ile hipnosedatif ilaçlar arasındaki antagonizma gibi). </a:t>
            </a:r>
            <a:br>
              <a:rPr lang="tr-TR" sz="2800">
                <a:solidFill>
                  <a:srgbClr val="FFFFFF"/>
                </a:solidFill>
                <a:effectLst>
                  <a:outerShdw blurRad="38100" dist="38100" dir="2700000" algn="tl">
                    <a:srgbClr val="000000"/>
                  </a:outerShdw>
                </a:effectLst>
                <a:latin typeface="Comic Sans MS" pitchFamily="66" charset="0"/>
              </a:rPr>
            </a:br>
            <a:endParaRPr lang="tr-TR" sz="2800">
              <a:solidFill>
                <a:srgbClr val="FFFFFF"/>
              </a:solidFill>
              <a:effectLst>
                <a:outerShdw blurRad="38100" dist="38100" dir="2700000" algn="tl">
                  <a:srgbClr val="000000"/>
                </a:outerShdw>
              </a:effectLst>
              <a:latin typeface="Comic Sans MS" pitchFamily="66" charset="0"/>
            </a:endParaRPr>
          </a:p>
        </p:txBody>
      </p:sp>
      <p:sp>
        <p:nvSpPr>
          <p:cNvPr id="1945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28251763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457200" y="381000"/>
            <a:ext cx="8229600" cy="5630863"/>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800">
                <a:solidFill>
                  <a:srgbClr val="FF0000"/>
                </a:solidFill>
                <a:effectLst>
                  <a:outerShdw blurRad="38100" dist="38100" dir="2700000" algn="tl">
                    <a:srgbClr val="000000"/>
                  </a:outerShdw>
                </a:effectLst>
                <a:latin typeface="Comic Sans MS" pitchFamily="66" charset="0"/>
              </a:rPr>
              <a:t>3. Farmakolojik Antagonizma:</a:t>
            </a: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	Aynı reseptör türüne yüksek afiniteli şekilde bağlanabilen agonist ve antagonist ilaçlar arasındaki antagonizma şeklidir. Antagonistin hedef hücre üzerinde direkt etkisi yoktur. Ancak, agonist bir endojen etkin madde (nöromediyatör, hormon vb.) reseptör üzerinde tonik (sürekli) bir etki yapmaktaysa, onun etkisinin antagonist tarafından azaltılması veya ortadan kaldırılması in vivo uygulamalarda antagonistin indirekt etkisine neden olur (beta-adrenerjik reseptör blokörlerinin kalp hızını azaltması gibi).</a:t>
            </a:r>
            <a:br>
              <a:rPr lang="tr-TR" sz="2400">
                <a:solidFill>
                  <a:srgbClr val="FFFFFF"/>
                </a:solidFill>
                <a:effectLst>
                  <a:outerShdw blurRad="38100" dist="38100" dir="2700000" algn="tl">
                    <a:srgbClr val="000000"/>
                  </a:outerShdw>
                </a:effectLst>
                <a:latin typeface="Comic Sans MS" pitchFamily="66" charset="0"/>
              </a:rPr>
            </a:br>
            <a:r>
              <a:rPr lang="tr-TR" sz="2400">
                <a:solidFill>
                  <a:srgbClr val="FFFFFF"/>
                </a:solidFill>
                <a:effectLst>
                  <a:outerShdw blurRad="38100" dist="38100" dir="2700000" algn="tl">
                    <a:srgbClr val="000000"/>
                  </a:outerShdw>
                </a:effectLst>
                <a:latin typeface="Arial" charset="0"/>
              </a:rPr>
              <a:t/>
            </a:r>
            <a:br>
              <a:rPr lang="tr-TR" sz="2400">
                <a:solidFill>
                  <a:srgbClr val="FFFFFF"/>
                </a:solidFill>
                <a:effectLst>
                  <a:outerShdw blurRad="38100" dist="38100" dir="2700000" algn="tl">
                    <a:srgbClr val="000000"/>
                  </a:outerShdw>
                </a:effectLst>
                <a:latin typeface="Arial" charset="0"/>
              </a:rPr>
            </a:br>
            <a:r>
              <a:rPr lang="tr-TR" sz="2400">
                <a:solidFill>
                  <a:srgbClr val="FFFFFF"/>
                </a:solidFill>
                <a:effectLst>
                  <a:outerShdw blurRad="38100" dist="38100" dir="2700000" algn="tl">
                    <a:srgbClr val="000000"/>
                  </a:outerShdw>
                </a:effectLst>
                <a:latin typeface="Times New Roman" pitchFamily="18" charset="0"/>
              </a:rPr>
              <a:t> </a:t>
            </a:r>
          </a:p>
        </p:txBody>
      </p:sp>
      <p:sp>
        <p:nvSpPr>
          <p:cNvPr id="20483"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124918620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r>
              <a:rPr lang="tr-TR" kern="1200" dirty="0">
                <a:solidFill>
                  <a:srgbClr val="FFFFFF"/>
                </a:solidFill>
                <a:latin typeface="Comic Sans MS" pitchFamily="66" charset="0"/>
              </a:rPr>
              <a:t>3-İlaçların </a:t>
            </a:r>
            <a:r>
              <a:rPr lang="tr-TR" kern="1200" dirty="0" err="1">
                <a:solidFill>
                  <a:srgbClr val="FFFFFF"/>
                </a:solidFill>
                <a:latin typeface="Comic Sans MS" pitchFamily="66" charset="0"/>
              </a:rPr>
              <a:t>farmasötik</a:t>
            </a:r>
            <a:r>
              <a:rPr lang="tr-TR" kern="1200" dirty="0">
                <a:solidFill>
                  <a:srgbClr val="FFFFFF"/>
                </a:solidFill>
                <a:latin typeface="Comic Sans MS" pitchFamily="66" charset="0"/>
              </a:rPr>
              <a:t> şekil içinde veya </a:t>
            </a:r>
            <a:r>
              <a:rPr lang="tr-TR" kern="1200" dirty="0" err="1">
                <a:solidFill>
                  <a:srgbClr val="FFFFFF"/>
                </a:solidFill>
                <a:latin typeface="Comic Sans MS" pitchFamily="66" charset="0"/>
              </a:rPr>
              <a:t>injeksiyondan</a:t>
            </a:r>
            <a:r>
              <a:rPr lang="tr-TR" kern="1200" dirty="0">
                <a:solidFill>
                  <a:srgbClr val="FFFFFF"/>
                </a:solidFill>
                <a:latin typeface="Comic Sans MS" pitchFamily="66" charset="0"/>
              </a:rPr>
              <a:t> önce solüsyonlarının karıştırılması sırasında, vücut dışında birbiriyle fiziksel veya kimyasal etkileşme göstermesine </a:t>
            </a:r>
            <a:r>
              <a:rPr lang="tr-TR" b="1" kern="1200" dirty="0" err="1">
                <a:solidFill>
                  <a:srgbClr val="FF0000"/>
                </a:solidFill>
                <a:latin typeface="Comic Sans MS" pitchFamily="66" charset="0"/>
              </a:rPr>
              <a:t>farmasötik</a:t>
            </a:r>
            <a:r>
              <a:rPr lang="tr-TR" b="1" kern="1200" dirty="0">
                <a:solidFill>
                  <a:srgbClr val="FF0000"/>
                </a:solidFill>
                <a:latin typeface="Comic Sans MS" pitchFamily="66" charset="0"/>
              </a:rPr>
              <a:t> etkileşme veya geçimsizlik (</a:t>
            </a:r>
            <a:r>
              <a:rPr lang="tr-TR" b="1" kern="1200" dirty="0" err="1">
                <a:solidFill>
                  <a:srgbClr val="FF0000"/>
                </a:solidFill>
                <a:latin typeface="Comic Sans MS" pitchFamily="66" charset="0"/>
              </a:rPr>
              <a:t>inkompatibilite</a:t>
            </a:r>
            <a:r>
              <a:rPr lang="tr-TR" b="1" kern="1200" dirty="0">
                <a:solidFill>
                  <a:srgbClr val="FF0000"/>
                </a:solidFill>
                <a:latin typeface="Comic Sans MS" pitchFamily="66" charset="0"/>
              </a:rPr>
              <a:t>)</a:t>
            </a:r>
            <a:r>
              <a:rPr lang="tr-TR" b="1" kern="1200" dirty="0">
                <a:solidFill>
                  <a:srgbClr val="FFFFFF"/>
                </a:solidFill>
                <a:latin typeface="Comic Sans MS" pitchFamily="66" charset="0"/>
              </a:rPr>
              <a:t> </a:t>
            </a:r>
            <a:r>
              <a:rPr lang="tr-TR" kern="1200" dirty="0">
                <a:solidFill>
                  <a:srgbClr val="FFFFFF"/>
                </a:solidFill>
                <a:latin typeface="Comic Sans MS" pitchFamily="66" charset="0"/>
              </a:rPr>
              <a:t>denir.</a:t>
            </a:r>
            <a:br>
              <a:rPr lang="tr-TR" kern="1200" dirty="0">
                <a:solidFill>
                  <a:srgbClr val="FFFFFF"/>
                </a:solidFill>
                <a:latin typeface="Comic Sans MS" pitchFamily="66" charset="0"/>
              </a:rPr>
            </a:br>
            <a:endParaRPr lang="tr-TR" dirty="0"/>
          </a:p>
        </p:txBody>
      </p:sp>
    </p:spTree>
    <p:extLst>
      <p:ext uri="{BB962C8B-B14F-4D97-AF65-F5344CB8AC3E}">
        <p14:creationId xmlns:p14="http://schemas.microsoft.com/office/powerpoint/2010/main" val="12588295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solidFill>
                  <a:srgbClr val="FF0000"/>
                </a:solidFill>
              </a:rPr>
              <a:t>İlaç Etkileşme Tipleri Özet</a:t>
            </a:r>
            <a:endParaRPr lang="tr-TR" dirty="0">
              <a:solidFill>
                <a:srgbClr val="FF0000"/>
              </a:solidFill>
            </a:endParaRPr>
          </a:p>
        </p:txBody>
      </p:sp>
      <p:graphicFrame>
        <p:nvGraphicFramePr>
          <p:cNvPr id="4" name="İçerik Yer Tutucusu 3"/>
          <p:cNvGraphicFramePr>
            <a:graphicFrameLocks noGrp="1"/>
          </p:cNvGraphicFramePr>
          <p:nvPr>
            <p:ph idx="1"/>
          </p:nvPr>
        </p:nvGraphicFramePr>
        <p:xfrm>
          <a:off x="1403350" y="1916113"/>
          <a:ext cx="5672138" cy="4206875"/>
        </p:xfrm>
        <a:graphic>
          <a:graphicData uri="http://schemas.openxmlformats.org/drawingml/2006/table">
            <a:tbl>
              <a:tblPr firstRow="1" firstCol="1" bandRow="1">
                <a:tableStyleId>{5C22544A-7EE6-4342-B048-85BDC9FD1C3A}</a:tableStyleId>
              </a:tblPr>
              <a:tblGrid>
                <a:gridCol w="3829693"/>
                <a:gridCol w="1842445"/>
              </a:tblGrid>
              <a:tr h="560917">
                <a:tc>
                  <a:txBody>
                    <a:bodyPr/>
                    <a:lstStyle/>
                    <a:p>
                      <a:pPr>
                        <a:lnSpc>
                          <a:spcPct val="115000"/>
                        </a:lnSpc>
                        <a:spcAft>
                          <a:spcPts val="1000"/>
                        </a:spcAft>
                      </a:pPr>
                      <a:r>
                        <a:rPr lang="tr-TR" sz="1600" dirty="0">
                          <a:solidFill>
                            <a:srgbClr val="FF0000"/>
                          </a:solidFill>
                          <a:effectLst/>
                          <a:latin typeface="Arial" pitchFamily="34" charset="0"/>
                          <a:cs typeface="Arial" pitchFamily="34" charset="0"/>
                        </a:rPr>
                        <a:t>ETKİLEŞİM TİPİ</a:t>
                      </a:r>
                      <a:endParaRPr lang="tr-TR" sz="1600" dirty="0">
                        <a:solidFill>
                          <a:srgbClr val="FF0000"/>
                        </a:solidFill>
                        <a:effectLst/>
                        <a:latin typeface="Arial" pitchFamily="34" charset="0"/>
                        <a:ea typeface="Calibri"/>
                        <a:cs typeface="Arial" pitchFamily="34" charset="0"/>
                      </a:endParaRPr>
                    </a:p>
                  </a:txBody>
                  <a:tcPr marL="68592" marR="68592" marT="0" marB="0"/>
                </a:tc>
                <a:tc>
                  <a:txBody>
                    <a:bodyPr/>
                    <a:lstStyle/>
                    <a:p>
                      <a:pPr>
                        <a:lnSpc>
                          <a:spcPct val="115000"/>
                        </a:lnSpc>
                        <a:spcAft>
                          <a:spcPts val="1000"/>
                        </a:spcAft>
                      </a:pPr>
                      <a:r>
                        <a:rPr lang="tr-TR" sz="1600" dirty="0">
                          <a:solidFill>
                            <a:srgbClr val="FF0000"/>
                          </a:solidFill>
                          <a:effectLst/>
                          <a:latin typeface="Arial" pitchFamily="34" charset="0"/>
                          <a:cs typeface="Arial" pitchFamily="34" charset="0"/>
                        </a:rPr>
                        <a:t>MATEMATİKSEL MODEL</a:t>
                      </a:r>
                      <a:endParaRPr lang="tr-TR" sz="1600" dirty="0">
                        <a:solidFill>
                          <a:srgbClr val="FF0000"/>
                        </a:solidFill>
                        <a:effectLst/>
                        <a:latin typeface="Arial" pitchFamily="34" charset="0"/>
                        <a:ea typeface="Calibri"/>
                        <a:cs typeface="Arial" pitchFamily="34" charset="0"/>
                      </a:endParaRPr>
                    </a:p>
                  </a:txBody>
                  <a:tcPr marL="68592" marR="68592" marT="0" marB="0"/>
                </a:tc>
              </a:tr>
              <a:tr h="1121833">
                <a:tc>
                  <a:txBody>
                    <a:bodyPr/>
                    <a:lstStyle/>
                    <a:p>
                      <a:pPr>
                        <a:lnSpc>
                          <a:spcPct val="115000"/>
                        </a:lnSpc>
                        <a:spcAft>
                          <a:spcPts val="1000"/>
                        </a:spcAft>
                      </a:pPr>
                      <a:r>
                        <a:rPr lang="tr-TR" sz="1600" dirty="0" err="1">
                          <a:solidFill>
                            <a:srgbClr val="FF0000"/>
                          </a:solidFill>
                          <a:effectLst/>
                          <a:latin typeface="Arial" pitchFamily="34" charset="0"/>
                          <a:cs typeface="Arial" pitchFamily="34" charset="0"/>
                        </a:rPr>
                        <a:t>Aditif</a:t>
                      </a:r>
                      <a:r>
                        <a:rPr lang="tr-TR" sz="1600" dirty="0">
                          <a:solidFill>
                            <a:srgbClr val="FF0000"/>
                          </a:solidFill>
                          <a:effectLst/>
                          <a:latin typeface="Arial" pitchFamily="34" charset="0"/>
                          <a:cs typeface="Arial" pitchFamily="34" charset="0"/>
                        </a:rPr>
                        <a:t> Etkileşme</a:t>
                      </a:r>
                      <a:r>
                        <a:rPr lang="tr-TR" sz="1600" dirty="0">
                          <a:effectLst/>
                          <a:latin typeface="Arial" pitchFamily="34" charset="0"/>
                          <a:cs typeface="Arial" pitchFamily="34" charset="0"/>
                        </a:rPr>
                        <a:t>-ilaçlar birlikte kullanıldığında oluşan yanıt, tek başına kullanıldıklarında oluşacak etkinin cebirsel toplamına eşittir.</a:t>
                      </a:r>
                      <a:endParaRPr lang="tr-TR" sz="1600" dirty="0">
                        <a:effectLst/>
                        <a:latin typeface="Arial" pitchFamily="34" charset="0"/>
                        <a:ea typeface="Calibri"/>
                        <a:cs typeface="Arial" pitchFamily="34" charset="0"/>
                      </a:endParaRPr>
                    </a:p>
                  </a:txBody>
                  <a:tcPr marL="68592" marR="68592" marT="0" marB="0"/>
                </a:tc>
                <a:tc>
                  <a:txBody>
                    <a:bodyPr/>
                    <a:lstStyle/>
                    <a:p>
                      <a:pPr>
                        <a:lnSpc>
                          <a:spcPct val="115000"/>
                        </a:lnSpc>
                        <a:spcAft>
                          <a:spcPts val="1000"/>
                        </a:spcAft>
                      </a:pPr>
                      <a:r>
                        <a:rPr lang="tr-TR" sz="1600">
                          <a:effectLst/>
                          <a:latin typeface="Arial" pitchFamily="34" charset="0"/>
                          <a:cs typeface="Arial" pitchFamily="34" charset="0"/>
                        </a:rPr>
                        <a:t>1+1=2</a:t>
                      </a:r>
                    </a:p>
                    <a:p>
                      <a:pPr>
                        <a:lnSpc>
                          <a:spcPct val="115000"/>
                        </a:lnSpc>
                        <a:spcAft>
                          <a:spcPts val="1000"/>
                        </a:spcAft>
                      </a:pPr>
                      <a:r>
                        <a:rPr lang="tr-TR" sz="1600">
                          <a:effectLst/>
                          <a:latin typeface="Arial" pitchFamily="34" charset="0"/>
                          <a:cs typeface="Arial" pitchFamily="34" charset="0"/>
                        </a:rPr>
                        <a:t> </a:t>
                      </a:r>
                      <a:endParaRPr lang="tr-TR" sz="1600">
                        <a:effectLst/>
                        <a:latin typeface="Arial" pitchFamily="34" charset="0"/>
                        <a:ea typeface="Calibri"/>
                        <a:cs typeface="Arial" pitchFamily="34" charset="0"/>
                      </a:endParaRPr>
                    </a:p>
                  </a:txBody>
                  <a:tcPr marL="68592" marR="68592" marT="0" marB="0"/>
                </a:tc>
              </a:tr>
              <a:tr h="1121833">
                <a:tc>
                  <a:txBody>
                    <a:bodyPr/>
                    <a:lstStyle/>
                    <a:p>
                      <a:pPr>
                        <a:lnSpc>
                          <a:spcPct val="115000"/>
                        </a:lnSpc>
                        <a:spcAft>
                          <a:spcPts val="1000"/>
                        </a:spcAft>
                      </a:pPr>
                      <a:r>
                        <a:rPr lang="tr-TR" sz="1600" dirty="0" err="1">
                          <a:solidFill>
                            <a:srgbClr val="FF0000"/>
                          </a:solidFill>
                          <a:effectLst/>
                          <a:latin typeface="Arial" pitchFamily="34" charset="0"/>
                          <a:cs typeface="Arial" pitchFamily="34" charset="0"/>
                        </a:rPr>
                        <a:t>Sinerjizma</a:t>
                      </a:r>
                      <a:r>
                        <a:rPr lang="tr-TR" sz="1600" dirty="0">
                          <a:effectLst/>
                          <a:latin typeface="Arial" pitchFamily="34" charset="0"/>
                          <a:cs typeface="Arial" pitchFamily="34" charset="0"/>
                        </a:rPr>
                        <a:t>- ilaçlar birlikte kullanıldığında oluşan yanıt, tek başına kullanıldıklarında oluşacak etkinin cebirsel toplamından fazladır.</a:t>
                      </a:r>
                      <a:endParaRPr lang="tr-TR" sz="1600" dirty="0">
                        <a:effectLst/>
                        <a:latin typeface="Arial" pitchFamily="34" charset="0"/>
                        <a:ea typeface="Calibri"/>
                        <a:cs typeface="Arial" pitchFamily="34" charset="0"/>
                      </a:endParaRPr>
                    </a:p>
                  </a:txBody>
                  <a:tcPr marL="68592" marR="68592" marT="0" marB="0"/>
                </a:tc>
                <a:tc>
                  <a:txBody>
                    <a:bodyPr/>
                    <a:lstStyle/>
                    <a:p>
                      <a:pPr>
                        <a:lnSpc>
                          <a:spcPct val="115000"/>
                        </a:lnSpc>
                        <a:spcAft>
                          <a:spcPts val="1000"/>
                        </a:spcAft>
                      </a:pPr>
                      <a:r>
                        <a:rPr lang="tr-TR" sz="1600">
                          <a:effectLst/>
                          <a:latin typeface="Arial" pitchFamily="34" charset="0"/>
                          <a:cs typeface="Arial" pitchFamily="34" charset="0"/>
                        </a:rPr>
                        <a:t>1+1=3</a:t>
                      </a:r>
                      <a:endParaRPr lang="tr-TR" sz="1600">
                        <a:effectLst/>
                        <a:latin typeface="Arial" pitchFamily="34" charset="0"/>
                        <a:ea typeface="Calibri"/>
                        <a:cs typeface="Arial" pitchFamily="34" charset="0"/>
                      </a:endParaRPr>
                    </a:p>
                  </a:txBody>
                  <a:tcPr marL="68592" marR="68592" marT="0" marB="0"/>
                </a:tc>
              </a:tr>
              <a:tr h="560917">
                <a:tc>
                  <a:txBody>
                    <a:bodyPr/>
                    <a:lstStyle/>
                    <a:p>
                      <a:pPr>
                        <a:lnSpc>
                          <a:spcPct val="115000"/>
                        </a:lnSpc>
                        <a:spcAft>
                          <a:spcPts val="1000"/>
                        </a:spcAft>
                      </a:pPr>
                      <a:r>
                        <a:rPr lang="tr-TR" sz="1600" dirty="0" err="1">
                          <a:solidFill>
                            <a:srgbClr val="FF0000"/>
                          </a:solidFill>
                          <a:effectLst/>
                          <a:latin typeface="Arial" pitchFamily="34" charset="0"/>
                          <a:cs typeface="Arial" pitchFamily="34" charset="0"/>
                        </a:rPr>
                        <a:t>Potansiyalizasyon</a:t>
                      </a:r>
                      <a:r>
                        <a:rPr lang="tr-TR" sz="1600" dirty="0">
                          <a:effectLst/>
                          <a:latin typeface="Arial" pitchFamily="34" charset="0"/>
                          <a:cs typeface="Arial" pitchFamily="34" charset="0"/>
                        </a:rPr>
                        <a:t>- etkisi olmayan bir ilaç ikinci ilacın etkisini artırır</a:t>
                      </a:r>
                      <a:endParaRPr lang="tr-TR" sz="1600" dirty="0">
                        <a:effectLst/>
                        <a:latin typeface="Arial" pitchFamily="34" charset="0"/>
                        <a:ea typeface="Calibri"/>
                        <a:cs typeface="Arial" pitchFamily="34" charset="0"/>
                      </a:endParaRPr>
                    </a:p>
                  </a:txBody>
                  <a:tcPr marL="68592" marR="68592" marT="0" marB="0"/>
                </a:tc>
                <a:tc>
                  <a:txBody>
                    <a:bodyPr/>
                    <a:lstStyle/>
                    <a:p>
                      <a:pPr>
                        <a:lnSpc>
                          <a:spcPct val="115000"/>
                        </a:lnSpc>
                        <a:spcAft>
                          <a:spcPts val="1000"/>
                        </a:spcAft>
                      </a:pPr>
                      <a:r>
                        <a:rPr lang="tr-TR" sz="1600" dirty="0">
                          <a:effectLst/>
                          <a:latin typeface="Arial" pitchFamily="34" charset="0"/>
                          <a:cs typeface="Arial" pitchFamily="34" charset="0"/>
                        </a:rPr>
                        <a:t>0+1=2</a:t>
                      </a:r>
                      <a:endParaRPr lang="tr-TR" sz="1600" dirty="0">
                        <a:effectLst/>
                        <a:latin typeface="Arial" pitchFamily="34" charset="0"/>
                        <a:ea typeface="Calibri"/>
                        <a:cs typeface="Arial" pitchFamily="34" charset="0"/>
                      </a:endParaRPr>
                    </a:p>
                  </a:txBody>
                  <a:tcPr marL="68592" marR="68592" marT="0" marB="0"/>
                </a:tc>
              </a:tr>
              <a:tr h="841375">
                <a:tc>
                  <a:txBody>
                    <a:bodyPr/>
                    <a:lstStyle/>
                    <a:p>
                      <a:pPr>
                        <a:lnSpc>
                          <a:spcPct val="115000"/>
                        </a:lnSpc>
                        <a:spcAft>
                          <a:spcPts val="1000"/>
                        </a:spcAft>
                      </a:pPr>
                      <a:r>
                        <a:rPr lang="tr-TR" sz="1600" dirty="0" smtClean="0">
                          <a:solidFill>
                            <a:srgbClr val="FF0000"/>
                          </a:solidFill>
                          <a:effectLst/>
                          <a:latin typeface="Arial" pitchFamily="34" charset="0"/>
                          <a:cs typeface="Arial" pitchFamily="34" charset="0"/>
                        </a:rPr>
                        <a:t>Antagonizma</a:t>
                      </a:r>
                      <a:r>
                        <a:rPr lang="tr-TR" sz="1600" dirty="0" smtClean="0">
                          <a:effectLst/>
                          <a:latin typeface="Arial" pitchFamily="34" charset="0"/>
                          <a:cs typeface="Arial" pitchFamily="34" charset="0"/>
                        </a:rPr>
                        <a:t>- </a:t>
                      </a:r>
                      <a:r>
                        <a:rPr lang="tr-TR" sz="1600" dirty="0">
                          <a:effectLst/>
                          <a:latin typeface="Arial" pitchFamily="34" charset="0"/>
                          <a:cs typeface="Arial" pitchFamily="34" charset="0"/>
                        </a:rPr>
                        <a:t>İlaç, diğer ilacın etkisini </a:t>
                      </a:r>
                      <a:r>
                        <a:rPr lang="tr-TR" sz="1600" dirty="0" err="1">
                          <a:effectLst/>
                          <a:latin typeface="Arial" pitchFamily="34" charset="0"/>
                          <a:cs typeface="Arial" pitchFamily="34" charset="0"/>
                        </a:rPr>
                        <a:t>inhibe</a:t>
                      </a:r>
                      <a:r>
                        <a:rPr lang="tr-TR" sz="1600" dirty="0">
                          <a:effectLst/>
                          <a:latin typeface="Arial" pitchFamily="34" charset="0"/>
                          <a:cs typeface="Arial" pitchFamily="34" charset="0"/>
                        </a:rPr>
                        <a:t> eder. Genellikle, antagonistin doğal aktivitesi yoktur.</a:t>
                      </a:r>
                      <a:endParaRPr lang="tr-TR" sz="1600" dirty="0">
                        <a:effectLst/>
                        <a:latin typeface="Arial" pitchFamily="34" charset="0"/>
                        <a:ea typeface="Calibri"/>
                        <a:cs typeface="Arial" pitchFamily="34" charset="0"/>
                      </a:endParaRPr>
                    </a:p>
                  </a:txBody>
                  <a:tcPr marL="68592" marR="68592" marT="0" marB="0"/>
                </a:tc>
                <a:tc>
                  <a:txBody>
                    <a:bodyPr/>
                    <a:lstStyle/>
                    <a:p>
                      <a:pPr>
                        <a:lnSpc>
                          <a:spcPct val="115000"/>
                        </a:lnSpc>
                        <a:spcAft>
                          <a:spcPts val="1000"/>
                        </a:spcAft>
                      </a:pPr>
                      <a:r>
                        <a:rPr lang="tr-TR" sz="1600" dirty="0">
                          <a:effectLst/>
                          <a:latin typeface="Arial" pitchFamily="34" charset="0"/>
                          <a:cs typeface="Arial" pitchFamily="34" charset="0"/>
                        </a:rPr>
                        <a:t>1+1=0</a:t>
                      </a:r>
                      <a:endParaRPr lang="tr-TR" sz="1600" dirty="0">
                        <a:effectLst/>
                        <a:latin typeface="Arial" pitchFamily="34" charset="0"/>
                        <a:ea typeface="Calibri"/>
                        <a:cs typeface="Arial" pitchFamily="34" charset="0"/>
                      </a:endParaRPr>
                    </a:p>
                  </a:txBody>
                  <a:tcPr marL="68592" marR="68592" marT="0" marB="0"/>
                </a:tc>
              </a:tr>
            </a:tbl>
          </a:graphicData>
        </a:graphic>
      </p:graphicFrame>
    </p:spTree>
    <p:extLst>
      <p:ext uri="{BB962C8B-B14F-4D97-AF65-F5344CB8AC3E}">
        <p14:creationId xmlns:p14="http://schemas.microsoft.com/office/powerpoint/2010/main" val="17499100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solidFill>
                  <a:srgbClr val="FF0000"/>
                </a:solidFill>
              </a:rPr>
              <a:t>KONU AKIŞI</a:t>
            </a:r>
            <a:endParaRPr lang="tr-TR" dirty="0">
              <a:solidFill>
                <a:srgbClr val="FF0000"/>
              </a:solidFill>
            </a:endParaRPr>
          </a:p>
        </p:txBody>
      </p:sp>
      <p:sp>
        <p:nvSpPr>
          <p:cNvPr id="3" name="İçerik Yer Tutucusu 2"/>
          <p:cNvSpPr>
            <a:spLocks noGrp="1"/>
          </p:cNvSpPr>
          <p:nvPr>
            <p:ph idx="1"/>
          </p:nvPr>
        </p:nvSpPr>
        <p:spPr/>
        <p:txBody>
          <a:bodyPr/>
          <a:lstStyle/>
          <a:p>
            <a:pPr>
              <a:defRPr/>
            </a:pPr>
            <a:r>
              <a:rPr lang="tr-TR" dirty="0" err="1" smtClean="0"/>
              <a:t>Polifarmasi</a:t>
            </a:r>
            <a:endParaRPr lang="tr-TR" dirty="0" smtClean="0"/>
          </a:p>
          <a:p>
            <a:pPr>
              <a:defRPr/>
            </a:pPr>
            <a:r>
              <a:rPr lang="tr-TR" dirty="0" smtClean="0"/>
              <a:t>İlaç Etkileşimleri Hakkında Temel Bilgiler</a:t>
            </a:r>
          </a:p>
          <a:p>
            <a:pPr marL="0" indent="0">
              <a:buFont typeface="Wingdings" pitchFamily="2" charset="2"/>
              <a:buNone/>
              <a:defRPr/>
            </a:pPr>
            <a:r>
              <a:rPr lang="tr-TR" dirty="0" smtClean="0"/>
              <a:t>	</a:t>
            </a:r>
            <a:r>
              <a:rPr lang="tr-TR" dirty="0" err="1" smtClean="0"/>
              <a:t>Farmakokinetik</a:t>
            </a:r>
            <a:r>
              <a:rPr lang="tr-TR" dirty="0" smtClean="0"/>
              <a:t> Etkileşme </a:t>
            </a:r>
          </a:p>
          <a:p>
            <a:pPr marL="0" indent="0">
              <a:buFont typeface="Wingdings" pitchFamily="2" charset="2"/>
              <a:buNone/>
              <a:defRPr/>
            </a:pPr>
            <a:r>
              <a:rPr lang="tr-TR" dirty="0" smtClean="0"/>
              <a:t>	Farmakodinamik Etkileşme</a:t>
            </a:r>
          </a:p>
          <a:p>
            <a:pPr marL="0" indent="0">
              <a:buFont typeface="Wingdings" pitchFamily="2" charset="2"/>
              <a:buNone/>
              <a:defRPr/>
            </a:pPr>
            <a:r>
              <a:rPr lang="tr-TR" dirty="0" smtClean="0"/>
              <a:t>	</a:t>
            </a:r>
            <a:r>
              <a:rPr lang="tr-TR" dirty="0" err="1" smtClean="0"/>
              <a:t>Farmasötik</a:t>
            </a:r>
            <a:r>
              <a:rPr lang="tr-TR" dirty="0" smtClean="0"/>
              <a:t> Etkileşme</a:t>
            </a:r>
          </a:p>
          <a:p>
            <a:pPr>
              <a:defRPr/>
            </a:pPr>
            <a:r>
              <a:rPr lang="tr-TR" dirty="0" smtClean="0"/>
              <a:t>Çözüm Önerileri</a:t>
            </a:r>
          </a:p>
          <a:p>
            <a:pPr>
              <a:defRPr/>
            </a:pPr>
            <a:endParaRPr lang="tr-TR" dirty="0"/>
          </a:p>
          <a:p>
            <a:pPr>
              <a:defRPr/>
            </a:pPr>
            <a:endParaRPr lang="tr-TR" dirty="0" smtClean="0"/>
          </a:p>
          <a:p>
            <a:pPr>
              <a:defRPr/>
            </a:pPr>
            <a:endParaRPr lang="tr-TR" dirty="0" smtClean="0"/>
          </a:p>
          <a:p>
            <a:pPr>
              <a:defRPr/>
            </a:pPr>
            <a:endParaRPr lang="tr-TR" dirty="0" smtClean="0"/>
          </a:p>
          <a:p>
            <a:pPr>
              <a:defRPr/>
            </a:pPr>
            <a:endParaRPr lang="tr-TR" dirty="0"/>
          </a:p>
          <a:p>
            <a:pPr>
              <a:defRPr/>
            </a:pPr>
            <a:endParaRPr lang="tr-TR" dirty="0" smtClean="0"/>
          </a:p>
          <a:p>
            <a:pPr>
              <a:defRPr/>
            </a:pPr>
            <a:endParaRPr lang="tr-TR" dirty="0"/>
          </a:p>
          <a:p>
            <a:pPr>
              <a:defRPr/>
            </a:pPr>
            <a:endParaRPr lang="tr-TR" dirty="0"/>
          </a:p>
          <a:p>
            <a:pPr>
              <a:defRPr/>
            </a:pPr>
            <a:endParaRPr lang="tr-TR" dirty="0" smtClean="0"/>
          </a:p>
          <a:p>
            <a:pPr>
              <a:defRPr/>
            </a:pPr>
            <a:endParaRPr lang="tr-TR" dirty="0" smtClean="0"/>
          </a:p>
        </p:txBody>
      </p:sp>
    </p:spTree>
    <p:extLst>
      <p:ext uri="{BB962C8B-B14F-4D97-AF65-F5344CB8AC3E}">
        <p14:creationId xmlns:p14="http://schemas.microsoft.com/office/powerpoint/2010/main" val="29491246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76375" y="981075"/>
            <a:ext cx="6697663" cy="3527425"/>
          </a:xfrm>
          <a:gradFill rotWithShape="0">
            <a:gsLst>
              <a:gs pos="0">
                <a:schemeClr val="bg1"/>
              </a:gs>
              <a:gs pos="100000">
                <a:srgbClr val="0099CC"/>
              </a:gs>
            </a:gsLst>
            <a:lin ang="18900000" scaled="1"/>
          </a:gradFill>
        </p:spPr>
        <p:txBody>
          <a:bodyPr/>
          <a:lstStyle/>
          <a:p>
            <a:pPr eaLnBrk="1" hangingPunct="1">
              <a:defRPr/>
            </a:pPr>
            <a:r>
              <a:rPr lang="tr-TR" sz="3600" dirty="0">
                <a:solidFill>
                  <a:srgbClr val="FF0000"/>
                </a:solidFill>
                <a:latin typeface="Sylfaen" pitchFamily="18" charset="0"/>
              </a:rPr>
              <a:t>3</a:t>
            </a:r>
            <a:r>
              <a:rPr lang="tr-TR" sz="3600" dirty="0" smtClean="0">
                <a:solidFill>
                  <a:srgbClr val="FF0000"/>
                </a:solidFill>
                <a:latin typeface="Sylfaen" pitchFamily="18" charset="0"/>
              </a:rPr>
              <a:t>-İLAÇ ETKİLEŞMELERİNDE ÇÖZÜM ÖNERİLERİ</a:t>
            </a:r>
          </a:p>
        </p:txBody>
      </p:sp>
      <p:sp>
        <p:nvSpPr>
          <p:cNvPr id="2" name="Alt Başlık 1"/>
          <p:cNvSpPr>
            <a:spLocks noGrp="1"/>
          </p:cNvSpPr>
          <p:nvPr>
            <p:ph type="subTitle" sz="quarter" idx="1"/>
          </p:nvPr>
        </p:nvSpPr>
        <p:spPr/>
        <p:txBody>
          <a:bodyPr/>
          <a:lstStyle/>
          <a:p>
            <a:pPr eaLnBrk="1" hangingPunct="1">
              <a:defRPr/>
            </a:pPr>
            <a:endParaRPr lang="tr-TR" smtClean="0"/>
          </a:p>
        </p:txBody>
      </p:sp>
    </p:spTree>
    <p:extLst>
      <p:ext uri="{BB962C8B-B14F-4D97-AF65-F5344CB8AC3E}">
        <p14:creationId xmlns:p14="http://schemas.microsoft.com/office/powerpoint/2010/main" val="42206350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1258888" y="2276475"/>
            <a:ext cx="7129462" cy="1920875"/>
          </a:xfrm>
          <a:prstGeom prst="rect">
            <a:avLst/>
          </a:prstGeom>
          <a:gradFill rotWithShape="1">
            <a:gsLst>
              <a:gs pos="0">
                <a:schemeClr val="accent1"/>
              </a:gs>
              <a:gs pos="50000">
                <a:schemeClr val="accent1">
                  <a:gamma/>
                  <a:shade val="46275"/>
                  <a:invGamma/>
                </a:schemeClr>
              </a:gs>
              <a:gs pos="100000">
                <a:schemeClr val="accent1"/>
              </a:gs>
            </a:gsLst>
            <a:lin ang="2700000" scaled="1"/>
          </a:gradFill>
          <a:ln>
            <a:noFill/>
          </a:ln>
          <a:effectLst/>
          <a:extLst/>
        </p:spPr>
        <p:txBody>
          <a:bodyPr>
            <a:spAutoFit/>
          </a:bodyPr>
          <a:lstStyle/>
          <a:p>
            <a:pPr algn="just" fontAlgn="base">
              <a:lnSpc>
                <a:spcPct val="125000"/>
              </a:lnSpc>
              <a:spcBef>
                <a:spcPct val="0"/>
              </a:spcBef>
              <a:spcAft>
                <a:spcPct val="0"/>
              </a:spcAft>
              <a:defRPr/>
            </a:pPr>
            <a:r>
              <a:rPr lang="tr-TR" sz="2400">
                <a:solidFill>
                  <a:srgbClr val="FFFFFF"/>
                </a:solidFill>
                <a:effectLst>
                  <a:outerShdw blurRad="38100" dist="38100" dir="2700000" algn="tl">
                    <a:srgbClr val="000000"/>
                  </a:outerShdw>
                </a:effectLst>
                <a:latin typeface="Sylfaen" pitchFamily="18" charset="0"/>
              </a:rPr>
              <a:t>Herhangi bir toksisite durumunda olayın bir ilaç etkileşimine bağlı olduğunun saptanabilmesi açısından öncelikle müdahaleyi yapan doktorun bu olasılığı </a:t>
            </a:r>
            <a:r>
              <a:rPr lang="tr-TR" sz="2400">
                <a:solidFill>
                  <a:srgbClr val="66FF33"/>
                </a:solidFill>
                <a:effectLst>
                  <a:outerShdw blurRad="38100" dist="38100" dir="2700000" algn="tl">
                    <a:srgbClr val="000000"/>
                  </a:outerShdw>
                </a:effectLst>
                <a:latin typeface="Sylfaen" pitchFamily="18" charset="0"/>
              </a:rPr>
              <a:t>aklına getirmesi</a:t>
            </a:r>
            <a:r>
              <a:rPr lang="tr-TR" sz="2400">
                <a:solidFill>
                  <a:srgbClr val="FFFFFF"/>
                </a:solidFill>
                <a:effectLst>
                  <a:outerShdw blurRad="38100" dist="38100" dir="2700000" algn="tl">
                    <a:srgbClr val="000000"/>
                  </a:outerShdw>
                </a:effectLst>
                <a:latin typeface="Sylfaen" pitchFamily="18" charset="0"/>
              </a:rPr>
              <a:t> gereklidir. </a:t>
            </a:r>
          </a:p>
        </p:txBody>
      </p:sp>
      <p:sp>
        <p:nvSpPr>
          <p:cNvPr id="98309" name="Litebulb"/>
          <p:cNvSpPr>
            <a:spLocks noEditPoints="1" noChangeArrowheads="1"/>
          </p:cNvSpPr>
          <p:nvPr/>
        </p:nvSpPr>
        <p:spPr bwMode="auto">
          <a:xfrm>
            <a:off x="5076825" y="3716338"/>
            <a:ext cx="781050"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pPr eaLnBrk="0" fontAlgn="base" hangingPunct="0">
              <a:spcBef>
                <a:spcPct val="0"/>
              </a:spcBef>
              <a:spcAft>
                <a:spcPct val="0"/>
              </a:spcAft>
            </a:pPr>
            <a:endParaRPr lang="tr-TR" smtClean="0">
              <a:solidFill>
                <a:srgbClr val="FFFFFF"/>
              </a:solidFill>
              <a:latin typeface="Arial" charset="0"/>
            </a:endParaRPr>
          </a:p>
        </p:txBody>
      </p:sp>
    </p:spTree>
    <p:extLst>
      <p:ext uri="{BB962C8B-B14F-4D97-AF65-F5344CB8AC3E}">
        <p14:creationId xmlns:p14="http://schemas.microsoft.com/office/powerpoint/2010/main" val="28489752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9830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Diyagram 1"/>
          <p:cNvGraphicFramePr/>
          <p:nvPr/>
        </p:nvGraphicFramePr>
        <p:xfrm>
          <a:off x="1258888" y="1557338"/>
          <a:ext cx="453707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643778"/>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1403350" y="765175"/>
            <a:ext cx="6553200" cy="5245100"/>
          </a:xfrm>
          <a:prstGeom prst="rect">
            <a:avLst/>
          </a:prstGeom>
          <a:gradFill rotWithShape="1">
            <a:gsLst>
              <a:gs pos="0">
                <a:schemeClr val="bg2"/>
              </a:gs>
              <a:gs pos="100000">
                <a:schemeClr val="accent1"/>
              </a:gs>
            </a:gsLst>
            <a:lin ang="18900000" scaled="1"/>
          </a:gradFill>
          <a:ln>
            <a:noFill/>
          </a:ln>
          <a:effectLst/>
          <a:extLst/>
        </p:spPr>
        <p:txBody>
          <a:bodyPr>
            <a:spAutoFit/>
          </a:bodyPr>
          <a:lstStyle/>
          <a:p>
            <a:pPr algn="ctr" fontAlgn="base">
              <a:lnSpc>
                <a:spcPct val="135000"/>
              </a:lnSpc>
              <a:spcBef>
                <a:spcPct val="0"/>
              </a:spcBef>
              <a:spcAft>
                <a:spcPct val="0"/>
              </a:spcAft>
              <a:defRPr/>
            </a:pPr>
            <a:endParaRPr lang="tr-TR" sz="2000">
              <a:solidFill>
                <a:srgbClr val="66FF33"/>
              </a:solidFill>
              <a:effectLst>
                <a:outerShdw blurRad="38100" dist="38100" dir="2700000" algn="tl">
                  <a:srgbClr val="000000"/>
                </a:outerShdw>
              </a:effectLst>
              <a:latin typeface="Sylfaen" pitchFamily="18" charset="0"/>
            </a:endParaRPr>
          </a:p>
          <a:p>
            <a:pPr algn="ctr" fontAlgn="base">
              <a:lnSpc>
                <a:spcPct val="135000"/>
              </a:lnSpc>
              <a:spcBef>
                <a:spcPct val="0"/>
              </a:spcBef>
              <a:spcAft>
                <a:spcPct val="0"/>
              </a:spcAft>
              <a:defRPr/>
            </a:pPr>
            <a:r>
              <a:rPr lang="tr-TR" sz="2400">
                <a:solidFill>
                  <a:srgbClr val="66FF33"/>
                </a:solidFill>
                <a:effectLst>
                  <a:outerShdw blurRad="38100" dist="38100" dir="2700000" algn="tl">
                    <a:srgbClr val="000000"/>
                  </a:outerShdw>
                </a:effectLst>
                <a:latin typeface="Sylfaen" pitchFamily="18" charset="0"/>
              </a:rPr>
              <a:t>Acil serviste  kullanım sonucu etkileşime en sık neden olan  ilaçlar</a:t>
            </a:r>
          </a:p>
          <a:p>
            <a:pPr fontAlgn="base">
              <a:lnSpc>
                <a:spcPct val="135000"/>
              </a:lnSpc>
              <a:spcBef>
                <a:spcPct val="0"/>
              </a:spcBef>
              <a:spcAft>
                <a:spcPct val="0"/>
              </a:spcAft>
              <a:buFontTx/>
              <a:buChar char="•"/>
              <a:defRPr/>
            </a:pPr>
            <a:r>
              <a:rPr lang="tr-TR" sz="2000">
                <a:solidFill>
                  <a:srgbClr val="FFFFFF"/>
                </a:solidFill>
                <a:effectLst>
                  <a:outerShdw blurRad="38100" dist="38100" dir="2700000" algn="tl">
                    <a:srgbClr val="000000"/>
                  </a:outerShdw>
                </a:effectLst>
                <a:latin typeface="Sylfaen" pitchFamily="18" charset="0"/>
              </a:rPr>
              <a:t>	</a:t>
            </a:r>
            <a:r>
              <a:rPr lang="tr-TR" sz="2400">
                <a:solidFill>
                  <a:srgbClr val="FFCC00"/>
                </a:solidFill>
                <a:effectLst>
                  <a:outerShdw blurRad="38100" dist="38100" dir="2700000" algn="tl">
                    <a:srgbClr val="000000"/>
                  </a:outerShdw>
                </a:effectLst>
                <a:latin typeface="Sylfaen" pitchFamily="18" charset="0"/>
              </a:rPr>
              <a:t>Teofilin, </a:t>
            </a:r>
          </a:p>
          <a:p>
            <a:pPr fontAlgn="base">
              <a:lnSpc>
                <a:spcPct val="125000"/>
              </a:lnSpc>
              <a:spcBef>
                <a:spcPct val="0"/>
              </a:spcBef>
              <a:spcAft>
                <a:spcPct val="0"/>
              </a:spcAft>
              <a:buFontTx/>
              <a:buChar char="•"/>
              <a:defRPr/>
            </a:pPr>
            <a:r>
              <a:rPr lang="tr-TR" sz="2400">
                <a:solidFill>
                  <a:srgbClr val="FFCC00"/>
                </a:solidFill>
                <a:effectLst>
                  <a:outerShdw blurRad="38100" dist="38100" dir="2700000" algn="tl">
                    <a:srgbClr val="000000"/>
                  </a:outerShdw>
                </a:effectLst>
                <a:latin typeface="Sylfaen" pitchFamily="18" charset="0"/>
              </a:rPr>
              <a:t>	Makrolid grubu antibiyotikler,</a:t>
            </a:r>
          </a:p>
          <a:p>
            <a:pPr fontAlgn="base">
              <a:lnSpc>
                <a:spcPct val="125000"/>
              </a:lnSpc>
              <a:spcBef>
                <a:spcPct val="0"/>
              </a:spcBef>
              <a:spcAft>
                <a:spcPct val="0"/>
              </a:spcAft>
              <a:buFontTx/>
              <a:buChar char="•"/>
              <a:defRPr/>
            </a:pPr>
            <a:r>
              <a:rPr lang="tr-TR" sz="2400">
                <a:solidFill>
                  <a:srgbClr val="FFCC00"/>
                </a:solidFill>
                <a:effectLst>
                  <a:outerShdw blurRad="38100" dist="38100" dir="2700000" algn="tl">
                    <a:srgbClr val="000000"/>
                  </a:outerShdw>
                </a:effectLst>
                <a:latin typeface="Sylfaen" pitchFamily="18" charset="0"/>
              </a:rPr>
              <a:t> 	Dijital glikozidleri,</a:t>
            </a:r>
          </a:p>
          <a:p>
            <a:pPr fontAlgn="base">
              <a:lnSpc>
                <a:spcPct val="125000"/>
              </a:lnSpc>
              <a:spcBef>
                <a:spcPct val="0"/>
              </a:spcBef>
              <a:spcAft>
                <a:spcPct val="0"/>
              </a:spcAft>
              <a:buFontTx/>
              <a:buChar char="•"/>
              <a:defRPr/>
            </a:pPr>
            <a:r>
              <a:rPr lang="tr-TR" sz="2400">
                <a:solidFill>
                  <a:srgbClr val="FFCC00"/>
                </a:solidFill>
                <a:effectLst>
                  <a:outerShdw blurRad="38100" dist="38100" dir="2700000" algn="tl">
                    <a:srgbClr val="000000"/>
                  </a:outerShdw>
                </a:effectLst>
                <a:latin typeface="Sylfaen" pitchFamily="18" charset="0"/>
              </a:rPr>
              <a:t> 	Nonsteroidal antienflamatuarlar</a:t>
            </a:r>
          </a:p>
          <a:p>
            <a:pPr fontAlgn="base">
              <a:lnSpc>
                <a:spcPct val="125000"/>
              </a:lnSpc>
              <a:spcBef>
                <a:spcPct val="0"/>
              </a:spcBef>
              <a:spcAft>
                <a:spcPct val="0"/>
              </a:spcAft>
              <a:buFontTx/>
              <a:buChar char="•"/>
              <a:defRPr/>
            </a:pPr>
            <a:r>
              <a:rPr lang="tr-TR" sz="2400">
                <a:solidFill>
                  <a:srgbClr val="FFCC00"/>
                </a:solidFill>
                <a:effectLst>
                  <a:outerShdw blurRad="38100" dist="38100" dir="2700000" algn="tl">
                    <a:srgbClr val="000000"/>
                  </a:outerShdw>
                </a:effectLst>
                <a:latin typeface="Sylfaen" pitchFamily="18" charset="0"/>
              </a:rPr>
              <a:t>	ACE inhibitörleri </a:t>
            </a:r>
          </a:p>
          <a:p>
            <a:pPr fontAlgn="base">
              <a:lnSpc>
                <a:spcPct val="125000"/>
              </a:lnSpc>
              <a:spcBef>
                <a:spcPct val="0"/>
              </a:spcBef>
              <a:spcAft>
                <a:spcPct val="0"/>
              </a:spcAft>
              <a:buFontTx/>
              <a:buChar char="•"/>
              <a:defRPr/>
            </a:pPr>
            <a:r>
              <a:rPr lang="tr-TR" sz="2400">
                <a:solidFill>
                  <a:srgbClr val="FFCC00"/>
                </a:solidFill>
                <a:effectLst>
                  <a:outerShdw blurRad="38100" dist="38100" dir="2700000" algn="tl">
                    <a:srgbClr val="000000"/>
                  </a:outerShdw>
                </a:effectLst>
                <a:latin typeface="Sylfaen" pitchFamily="18" charset="0"/>
              </a:rPr>
              <a:t>	Kalsiyum kanal blokerleri</a:t>
            </a:r>
          </a:p>
          <a:p>
            <a:pPr fontAlgn="base">
              <a:spcBef>
                <a:spcPct val="0"/>
              </a:spcBef>
              <a:spcAft>
                <a:spcPct val="0"/>
              </a:spcAft>
              <a:defRPr/>
            </a:pPr>
            <a:endParaRPr lang="tr-TR" sz="2400">
              <a:solidFill>
                <a:srgbClr val="FFCC00"/>
              </a:solidFill>
              <a:effectLst>
                <a:outerShdw blurRad="38100" dist="38100" dir="2700000" algn="tl">
                  <a:srgbClr val="000000"/>
                </a:outerShdw>
              </a:effectLst>
              <a:latin typeface="Sylfaen" pitchFamily="18" charset="0"/>
            </a:endParaRPr>
          </a:p>
          <a:p>
            <a:pPr fontAlgn="base">
              <a:spcBef>
                <a:spcPct val="0"/>
              </a:spcBef>
              <a:spcAft>
                <a:spcPct val="0"/>
              </a:spcAft>
              <a:defRPr/>
            </a:pPr>
            <a:r>
              <a:rPr lang="tr-TR" sz="2000">
                <a:solidFill>
                  <a:srgbClr val="FFFF00"/>
                </a:solidFill>
                <a:effectLst>
                  <a:outerShdw blurRad="38100" dist="38100" dir="2700000" algn="tl">
                    <a:srgbClr val="000000"/>
                  </a:outerShdw>
                </a:effectLst>
                <a:latin typeface="Sylfaen" pitchFamily="18" charset="0"/>
              </a:rPr>
              <a:t>    </a:t>
            </a:r>
            <a:r>
              <a:rPr lang="tr-TR" sz="2000" b="1" i="1">
                <a:solidFill>
                  <a:srgbClr val="FFFF00"/>
                </a:solidFill>
                <a:effectLst>
                  <a:outerShdw blurRad="38100" dist="38100" dir="2700000" algn="tl">
                    <a:srgbClr val="000000"/>
                  </a:outerShdw>
                </a:effectLst>
                <a:latin typeface="Sylfaen" pitchFamily="18" charset="0"/>
              </a:rPr>
              <a:t>(</a:t>
            </a:r>
            <a:r>
              <a:rPr lang="tr-TR" sz="1600" b="1" i="1">
                <a:solidFill>
                  <a:srgbClr val="FFFF00"/>
                </a:solidFill>
                <a:effectLst>
                  <a:outerShdw blurRad="38100" dist="38100" dir="2700000" algn="tl">
                    <a:srgbClr val="000000"/>
                  </a:outerShdw>
                </a:effectLst>
                <a:latin typeface="Sylfaen" pitchFamily="18" charset="0"/>
              </a:rPr>
              <a:t>Heininger-Rothbucher ve ark., 2001)</a:t>
            </a:r>
          </a:p>
          <a:p>
            <a:pPr fontAlgn="base">
              <a:spcBef>
                <a:spcPct val="0"/>
              </a:spcBef>
              <a:spcAft>
                <a:spcPct val="0"/>
              </a:spcAft>
              <a:defRPr/>
            </a:pPr>
            <a:endParaRPr lang="tr-TR" sz="2000" b="1">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6113870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body" idx="1"/>
          </p:nvPr>
        </p:nvSpPr>
        <p:spPr>
          <a:xfrm>
            <a:off x="1547813" y="1412875"/>
            <a:ext cx="6346825" cy="4525963"/>
          </a:xfrm>
        </p:spPr>
        <p:txBody>
          <a:bodyPr/>
          <a:lstStyle/>
          <a:p>
            <a:pPr eaLnBrk="1" hangingPunct="1">
              <a:defRPr/>
            </a:pPr>
            <a:endParaRPr lang="tr-TR" smtClean="0"/>
          </a:p>
          <a:p>
            <a:pPr eaLnBrk="1" hangingPunct="1">
              <a:defRPr/>
            </a:pPr>
            <a:endParaRPr lang="tr-TR" smtClean="0"/>
          </a:p>
          <a:p>
            <a:pPr lvl="1" eaLnBrk="1" hangingPunct="1">
              <a:defRPr/>
            </a:pPr>
            <a:r>
              <a:rPr lang="tr-TR" b="1" smtClean="0">
                <a:solidFill>
                  <a:srgbClr val="66FF33"/>
                </a:solidFill>
              </a:rPr>
              <a:t>Riskli hasta grupları </a:t>
            </a:r>
          </a:p>
          <a:p>
            <a:pPr lvl="1" eaLnBrk="1" hangingPunct="1">
              <a:defRPr/>
            </a:pPr>
            <a:r>
              <a:rPr lang="tr-TR" b="1" smtClean="0">
                <a:solidFill>
                  <a:srgbClr val="66FF33"/>
                </a:solidFill>
              </a:rPr>
              <a:t>Riskli ilaçlar</a:t>
            </a:r>
          </a:p>
        </p:txBody>
      </p:sp>
    </p:spTree>
    <p:extLst>
      <p:ext uri="{BB962C8B-B14F-4D97-AF65-F5344CB8AC3E}">
        <p14:creationId xmlns:p14="http://schemas.microsoft.com/office/powerpoint/2010/main" val="13206251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1042988" y="908050"/>
            <a:ext cx="6983412" cy="5121275"/>
          </a:xfrm>
          <a:prstGeom prst="rect">
            <a:avLst/>
          </a:prstGeom>
          <a:gradFill rotWithShape="1">
            <a:gsLst>
              <a:gs pos="0">
                <a:schemeClr val="accent1"/>
              </a:gs>
              <a:gs pos="100000">
                <a:schemeClr val="bg2"/>
              </a:gs>
            </a:gsLst>
            <a:lin ang="2700000" scaled="1"/>
          </a:gradFill>
          <a:ln>
            <a:noFill/>
          </a:ln>
          <a:effectLst/>
          <a:extLst/>
        </p:spPr>
        <p:txBody>
          <a:bodyPr anchor="ctr">
            <a:spAutoFit/>
          </a:bodyPr>
          <a:lstStyle/>
          <a:p>
            <a:pPr indent="449263" algn="ctr" fontAlgn="base">
              <a:lnSpc>
                <a:spcPct val="125000"/>
              </a:lnSpc>
              <a:spcBef>
                <a:spcPct val="0"/>
              </a:spcBef>
              <a:spcAft>
                <a:spcPct val="0"/>
              </a:spcAft>
              <a:defRPr/>
            </a:pPr>
            <a:r>
              <a:rPr lang="tr-TR" sz="2400" b="1">
                <a:solidFill>
                  <a:srgbClr val="FFCC00"/>
                </a:solidFill>
                <a:effectLst>
                  <a:outerShdw blurRad="38100" dist="38100" dir="2700000" algn="tl">
                    <a:srgbClr val="000000"/>
                  </a:outerShdw>
                </a:effectLst>
                <a:latin typeface="Sylfaen" pitchFamily="18" charset="0"/>
              </a:rPr>
              <a:t>Etkileşim açısından yüksek risk altında olan  hastalar :</a:t>
            </a:r>
          </a:p>
          <a:p>
            <a:pPr indent="449263" fontAlgn="base">
              <a:lnSpc>
                <a:spcPct val="125000"/>
              </a:lnSpc>
              <a:spcBef>
                <a:spcPct val="0"/>
              </a:spcBef>
              <a:spcAft>
                <a:spcPct val="0"/>
              </a:spcAft>
              <a:defRPr/>
            </a:pPr>
            <a:endParaRPr lang="tr-TR" sz="2400" b="1">
              <a:solidFill>
                <a:srgbClr val="FFCC00"/>
              </a:solidFill>
              <a:effectLst>
                <a:outerShdw blurRad="38100" dist="38100" dir="2700000" algn="tl">
                  <a:srgbClr val="000000"/>
                </a:outerShdw>
              </a:effectLst>
              <a:latin typeface="Sylfaen" pitchFamily="18" charset="0"/>
            </a:endParaRPr>
          </a:p>
          <a:p>
            <a:pPr indent="449263" algn="just" fontAlgn="base">
              <a:lnSpc>
                <a:spcPct val="125000"/>
              </a:lnSpc>
              <a:spcBef>
                <a:spcPct val="0"/>
              </a:spcBef>
              <a:spcAft>
                <a:spcPct val="0"/>
              </a:spcAft>
              <a:defRPr/>
            </a:pPr>
            <a:r>
              <a:rPr lang="tr-TR" sz="2400" b="1">
                <a:solidFill>
                  <a:srgbClr val="66FF33"/>
                </a:solidFill>
                <a:effectLst>
                  <a:outerShdw blurRad="38100" dist="38100" dir="2700000" algn="tl">
                    <a:srgbClr val="000000"/>
                  </a:outerShdw>
                </a:effectLst>
                <a:latin typeface="Sylfaen" pitchFamily="18" charset="0"/>
              </a:rPr>
              <a:t>1. Aynı anda birden fazla ilaç kullanmakta olan 	hastalar</a:t>
            </a:r>
          </a:p>
          <a:p>
            <a:pPr lvl="1" algn="just" fontAlgn="base">
              <a:lnSpc>
                <a:spcPct val="125000"/>
              </a:lnSpc>
              <a:spcBef>
                <a:spcPct val="0"/>
              </a:spcBef>
              <a:spcAft>
                <a:spcPct val="0"/>
              </a:spcAft>
              <a:defRPr/>
            </a:pPr>
            <a:r>
              <a:rPr lang="tr-TR" sz="2400">
                <a:solidFill>
                  <a:srgbClr val="FFFFFF"/>
                </a:solidFill>
                <a:effectLst>
                  <a:outerShdw blurRad="38100" dist="38100" dir="2700000" algn="tl">
                    <a:srgbClr val="000000"/>
                  </a:outerShdw>
                </a:effectLst>
                <a:latin typeface="Sylfaen" pitchFamily="18" charset="0"/>
              </a:rPr>
              <a:t>	Hastanın kullandığı ilaç sayısı arttıkça ilaç etkileşimi oluşma riski de artar. </a:t>
            </a:r>
          </a:p>
          <a:p>
            <a:pPr lvl="1" algn="just" fontAlgn="base">
              <a:lnSpc>
                <a:spcPct val="125000"/>
              </a:lnSpc>
              <a:spcBef>
                <a:spcPct val="0"/>
              </a:spcBef>
              <a:spcAft>
                <a:spcPct val="0"/>
              </a:spcAft>
              <a:defRPr/>
            </a:pPr>
            <a:r>
              <a:rPr lang="tr-TR" sz="2400">
                <a:solidFill>
                  <a:srgbClr val="FFFFFF"/>
                </a:solidFill>
                <a:effectLst>
                  <a:outerShdw blurRad="38100" dist="38100" dir="2700000" algn="tl">
                    <a:srgbClr val="000000"/>
                  </a:outerShdw>
                </a:effectLst>
                <a:latin typeface="Sylfaen" pitchFamily="18" charset="0"/>
              </a:rPr>
              <a:t>	</a:t>
            </a:r>
            <a:r>
              <a:rPr lang="tr-TR" sz="2400">
                <a:solidFill>
                  <a:srgbClr val="FFCC00"/>
                </a:solidFill>
                <a:effectLst>
                  <a:outerShdw blurRad="38100" dist="38100" dir="2700000" algn="tl">
                    <a:srgbClr val="000000"/>
                  </a:outerShdw>
                </a:effectLst>
                <a:latin typeface="Sylfaen" pitchFamily="18" charset="0"/>
              </a:rPr>
              <a:t>[Reçetesiz kullanılan ilaçlar (Aspirin, asetaminofen gibi), topikal olarak kullanılan ilaçlar (göz damlaları) ve bitkisel preparatlar dahil ].</a:t>
            </a:r>
          </a:p>
        </p:txBody>
      </p:sp>
    </p:spTree>
    <p:extLst>
      <p:ext uri="{BB962C8B-B14F-4D97-AF65-F5344CB8AC3E}">
        <p14:creationId xmlns:p14="http://schemas.microsoft.com/office/powerpoint/2010/main" val="40541903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1331913" y="1120775"/>
            <a:ext cx="6767512" cy="4435475"/>
          </a:xfrm>
          <a:prstGeom prst="rect">
            <a:avLst/>
          </a:prstGeom>
          <a:gradFill rotWithShape="1">
            <a:gsLst>
              <a:gs pos="0">
                <a:schemeClr val="accent1"/>
              </a:gs>
              <a:gs pos="100000">
                <a:schemeClr val="bg2"/>
              </a:gs>
            </a:gsLst>
            <a:path path="rect">
              <a:fillToRect r="100000" b="100000"/>
            </a:path>
          </a:gradFill>
          <a:ln>
            <a:noFill/>
          </a:ln>
          <a:effectLst/>
          <a:extLst/>
        </p:spPr>
        <p:txBody>
          <a:bodyPr anchor="ctr">
            <a:spAutoFit/>
          </a:bodyPr>
          <a:lstStyle/>
          <a:p>
            <a:pPr indent="449263" algn="just" fontAlgn="base">
              <a:lnSpc>
                <a:spcPct val="125000"/>
              </a:lnSpc>
              <a:spcBef>
                <a:spcPct val="0"/>
              </a:spcBef>
              <a:spcAft>
                <a:spcPct val="0"/>
              </a:spcAft>
              <a:defRPr/>
            </a:pPr>
            <a:r>
              <a:rPr lang="tr-TR" sz="2000">
                <a:solidFill>
                  <a:srgbClr val="66FF33"/>
                </a:solidFill>
                <a:effectLst>
                  <a:outerShdw blurRad="38100" dist="38100" dir="2700000" algn="tl">
                    <a:srgbClr val="000000"/>
                  </a:outerShdw>
                </a:effectLst>
                <a:latin typeface="Sylfaen" pitchFamily="18" charset="0"/>
              </a:rPr>
              <a:t>2. Belirli bir organ sistemi (böbrek, karaciğer, kalp gibi) ile ilgili ciddi problemi olan hastalar </a:t>
            </a:r>
          </a:p>
          <a:p>
            <a:pPr indent="449263" algn="just" fontAlgn="base">
              <a:lnSpc>
                <a:spcPct val="125000"/>
              </a:lnSpc>
              <a:spcBef>
                <a:spcPct val="0"/>
              </a:spcBef>
              <a:spcAft>
                <a:spcPct val="0"/>
              </a:spcAft>
              <a:defRPr/>
            </a:pPr>
            <a:endParaRPr lang="tr-TR" sz="2000">
              <a:solidFill>
                <a:srgbClr val="66FF33"/>
              </a:solidFill>
              <a:effectLst>
                <a:outerShdw blurRad="38100" dist="38100" dir="2700000" algn="tl">
                  <a:srgbClr val="000000"/>
                </a:outerShdw>
              </a:effectLst>
              <a:latin typeface="Sylfaen" pitchFamily="18" charset="0"/>
            </a:endParaRPr>
          </a:p>
          <a:p>
            <a:pPr indent="449263" algn="just" fontAlgn="base">
              <a:lnSpc>
                <a:spcPct val="125000"/>
              </a:lnSpc>
              <a:spcBef>
                <a:spcPct val="0"/>
              </a:spcBef>
              <a:spcAft>
                <a:spcPct val="0"/>
              </a:spcAft>
              <a:defRPr/>
            </a:pPr>
            <a:r>
              <a:rPr lang="tr-TR" sz="2000">
                <a:solidFill>
                  <a:srgbClr val="FFFFFF"/>
                </a:solidFill>
                <a:effectLst>
                  <a:outerShdw blurRad="38100" dist="38100" dir="2700000" algn="tl">
                    <a:srgbClr val="000000"/>
                  </a:outerShdw>
                </a:effectLst>
                <a:latin typeface="Sylfaen" pitchFamily="18" charset="0"/>
              </a:rPr>
              <a:t>Bu hastalar bir veya daha fazla organ sistemiyle ilgili fizyolojik rezervlerini kaybetmiş olup genellikle çok sayıda ilacı birarada kullanmaktadır (Karaciğer, solunum, kalp yetmezlikli hastalar gibi). </a:t>
            </a:r>
          </a:p>
          <a:p>
            <a:pPr indent="449263" algn="just" fontAlgn="base">
              <a:lnSpc>
                <a:spcPct val="125000"/>
              </a:lnSpc>
              <a:spcBef>
                <a:spcPct val="0"/>
              </a:spcBef>
              <a:spcAft>
                <a:spcPct val="0"/>
              </a:spcAft>
              <a:defRPr/>
            </a:pPr>
            <a:endParaRPr lang="tr-TR" sz="2000">
              <a:solidFill>
                <a:srgbClr val="FFFFFF"/>
              </a:solidFill>
              <a:effectLst>
                <a:outerShdw blurRad="38100" dist="38100" dir="2700000" algn="tl">
                  <a:srgbClr val="000000"/>
                </a:outerShdw>
              </a:effectLst>
              <a:latin typeface="Sylfaen" pitchFamily="18" charset="0"/>
            </a:endParaRPr>
          </a:p>
          <a:p>
            <a:pPr indent="449263" algn="just" fontAlgn="base">
              <a:lnSpc>
                <a:spcPct val="125000"/>
              </a:lnSpc>
              <a:spcBef>
                <a:spcPct val="0"/>
              </a:spcBef>
              <a:spcAft>
                <a:spcPct val="0"/>
              </a:spcAft>
              <a:defRPr/>
            </a:pPr>
            <a:r>
              <a:rPr lang="tr-TR" sz="2000">
                <a:solidFill>
                  <a:srgbClr val="FFFFFF"/>
                </a:solidFill>
                <a:effectLst>
                  <a:outerShdw blurRad="38100" dist="38100" dir="2700000" algn="tl">
                    <a:srgbClr val="000000"/>
                  </a:outerShdw>
                </a:effectLst>
                <a:latin typeface="Sylfaen" pitchFamily="18" charset="0"/>
              </a:rPr>
              <a:t>Sağlıklı bir bireyde normalde geniş bir terapötik aralığa sahip bir ilacın bu hastalarda </a:t>
            </a:r>
            <a:r>
              <a:rPr lang="tr-TR" sz="2400">
                <a:solidFill>
                  <a:srgbClr val="FFCC00"/>
                </a:solidFill>
                <a:effectLst>
                  <a:outerShdw blurRad="38100" dist="38100" dir="2700000" algn="tl">
                    <a:srgbClr val="000000"/>
                  </a:outerShdw>
                </a:effectLst>
                <a:latin typeface="Sylfaen" pitchFamily="18" charset="0"/>
              </a:rPr>
              <a:t>terapötik aralığının daralması</a:t>
            </a:r>
            <a:r>
              <a:rPr lang="tr-TR" sz="2000">
                <a:solidFill>
                  <a:srgbClr val="FFFFFF"/>
                </a:solidFill>
                <a:effectLst>
                  <a:outerShdw blurRad="38100" dist="38100" dir="2700000" algn="tl">
                    <a:srgbClr val="000000"/>
                  </a:outerShdw>
                </a:effectLst>
                <a:latin typeface="Sylfaen" pitchFamily="18" charset="0"/>
              </a:rPr>
              <a:t> sık rastlanan bir durumdur.</a:t>
            </a:r>
          </a:p>
        </p:txBody>
      </p:sp>
    </p:spTree>
    <p:extLst>
      <p:ext uri="{BB962C8B-B14F-4D97-AF65-F5344CB8AC3E}">
        <p14:creationId xmlns:p14="http://schemas.microsoft.com/office/powerpoint/2010/main" val="21530815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1403350" y="1125538"/>
            <a:ext cx="6481763" cy="4664075"/>
          </a:xfrm>
          <a:prstGeom prst="rect">
            <a:avLst/>
          </a:prstGeom>
          <a:gradFill rotWithShape="1">
            <a:gsLst>
              <a:gs pos="0">
                <a:schemeClr val="accent1"/>
              </a:gs>
              <a:gs pos="100000">
                <a:schemeClr val="bg2"/>
              </a:gs>
            </a:gsLst>
            <a:path path="shape">
              <a:fillToRect l="50000" t="50000" r="50000" b="50000"/>
            </a:path>
          </a:gradFill>
          <a:ln>
            <a:noFill/>
          </a:ln>
          <a:effectLst/>
          <a:extLst/>
        </p:spPr>
        <p:txBody>
          <a:bodyPr anchor="ctr">
            <a:spAutoFit/>
          </a:bodyPr>
          <a:lstStyle/>
          <a:p>
            <a:pPr fontAlgn="base">
              <a:lnSpc>
                <a:spcPct val="125000"/>
              </a:lnSpc>
              <a:spcBef>
                <a:spcPct val="0"/>
              </a:spcBef>
              <a:spcAft>
                <a:spcPct val="0"/>
              </a:spcAft>
              <a:defRPr/>
            </a:pPr>
            <a:r>
              <a:rPr lang="tr-TR" sz="2800">
                <a:solidFill>
                  <a:srgbClr val="66FF33"/>
                </a:solidFill>
                <a:effectLst>
                  <a:outerShdw blurRad="38100" dist="38100" dir="2700000" algn="tl">
                    <a:srgbClr val="000000"/>
                  </a:outerShdw>
                </a:effectLst>
                <a:latin typeface="Sylfaen" pitchFamily="18" charset="0"/>
              </a:rPr>
              <a:t>Terapötik Aralığı Dar olan İlaçlar</a:t>
            </a:r>
          </a:p>
          <a:p>
            <a:pPr fontAlgn="base">
              <a:lnSpc>
                <a:spcPct val="125000"/>
              </a:lnSpc>
              <a:spcBef>
                <a:spcPct val="0"/>
              </a:spcBef>
              <a:spcAft>
                <a:spcPct val="0"/>
              </a:spcAft>
              <a:defRPr/>
            </a:pPr>
            <a:endParaRPr lang="tr-TR" sz="2800">
              <a:solidFill>
                <a:srgbClr val="FFFFFF"/>
              </a:solidFill>
              <a:effectLst>
                <a:outerShdw blurRad="38100" dist="38100" dir="2700000" algn="tl">
                  <a:srgbClr val="000000"/>
                </a:outerShdw>
              </a:effectLst>
              <a:latin typeface="Sylfaen" pitchFamily="18" charset="0"/>
            </a:endParaRPr>
          </a:p>
          <a:p>
            <a:pPr lvl="1" fontAlgn="base">
              <a:lnSpc>
                <a:spcPct val="125000"/>
              </a:lnSpc>
              <a:spcBef>
                <a:spcPct val="0"/>
              </a:spcBef>
              <a:spcAft>
                <a:spcPct val="0"/>
              </a:spcAft>
              <a:defRPr/>
            </a:pPr>
            <a:r>
              <a:rPr lang="tr-TR" sz="2000">
                <a:solidFill>
                  <a:srgbClr val="FFFFCC"/>
                </a:solidFill>
                <a:effectLst>
                  <a:outerShdw blurRad="38100" dist="38100" dir="2700000" algn="tl">
                    <a:srgbClr val="000000"/>
                  </a:outerShdw>
                </a:effectLst>
                <a:latin typeface="Sylfaen" pitchFamily="18" charset="0"/>
              </a:rPr>
              <a:t>Oral antikoagulanlar</a:t>
            </a:r>
            <a:r>
              <a:rPr lang="tr-TR" sz="2000">
                <a:solidFill>
                  <a:srgbClr val="FFFFFF"/>
                </a:solidFill>
                <a:effectLst>
                  <a:outerShdw blurRad="38100" dist="38100" dir="2700000" algn="tl">
                    <a:srgbClr val="000000"/>
                  </a:outerShdw>
                </a:effectLst>
                <a:latin typeface="Sylfaen" pitchFamily="18" charset="0"/>
              </a:rPr>
              <a:t> </a:t>
            </a:r>
            <a:r>
              <a:rPr lang="tr-TR" sz="2800">
                <a:solidFill>
                  <a:srgbClr val="FFCC00"/>
                </a:solidFill>
                <a:effectLst>
                  <a:outerShdw blurRad="38100" dist="38100" dir="2700000" algn="tl">
                    <a:srgbClr val="000000"/>
                  </a:outerShdw>
                </a:effectLst>
                <a:latin typeface="Sylfaen" pitchFamily="18" charset="0"/>
              </a:rPr>
              <a:t>(Warfarin)</a:t>
            </a:r>
          </a:p>
          <a:p>
            <a:pPr lvl="1" fontAlgn="base">
              <a:lnSpc>
                <a:spcPct val="125000"/>
              </a:lnSpc>
              <a:spcBef>
                <a:spcPct val="0"/>
              </a:spcBef>
              <a:spcAft>
                <a:spcPct val="0"/>
              </a:spcAft>
              <a:defRPr/>
            </a:pPr>
            <a:r>
              <a:rPr lang="tr-TR" sz="2000">
                <a:solidFill>
                  <a:srgbClr val="FFFFCC"/>
                </a:solidFill>
                <a:effectLst>
                  <a:outerShdw blurRad="38100" dist="38100" dir="2700000" algn="tl">
                    <a:srgbClr val="000000"/>
                  </a:outerShdw>
                </a:effectLst>
                <a:latin typeface="Sylfaen" pitchFamily="18" charset="0"/>
              </a:rPr>
              <a:t>Antikanser ilaçlar (5 Florourasil)</a:t>
            </a:r>
          </a:p>
          <a:p>
            <a:pPr lvl="1" fontAlgn="base">
              <a:lnSpc>
                <a:spcPct val="125000"/>
              </a:lnSpc>
              <a:spcBef>
                <a:spcPct val="0"/>
              </a:spcBef>
              <a:spcAft>
                <a:spcPct val="0"/>
              </a:spcAft>
              <a:defRPr/>
            </a:pPr>
            <a:r>
              <a:rPr lang="tr-TR" sz="2000">
                <a:solidFill>
                  <a:srgbClr val="FFFFCC"/>
                </a:solidFill>
                <a:effectLst>
                  <a:outerShdw blurRad="38100" dist="38100" dir="2700000" algn="tl">
                    <a:srgbClr val="000000"/>
                  </a:outerShdw>
                </a:effectLst>
                <a:latin typeface="Sylfaen" pitchFamily="18" charset="0"/>
              </a:rPr>
              <a:t>Immunsupresif ilaçlar (Siklosporin)</a:t>
            </a:r>
          </a:p>
          <a:p>
            <a:pPr lvl="1" fontAlgn="base">
              <a:lnSpc>
                <a:spcPct val="125000"/>
              </a:lnSpc>
              <a:spcBef>
                <a:spcPct val="0"/>
              </a:spcBef>
              <a:spcAft>
                <a:spcPct val="0"/>
              </a:spcAft>
              <a:defRPr/>
            </a:pPr>
            <a:r>
              <a:rPr lang="tr-TR" sz="2000">
                <a:solidFill>
                  <a:srgbClr val="FFFFCC"/>
                </a:solidFill>
                <a:effectLst>
                  <a:outerShdw blurRad="38100" dist="38100" dir="2700000" algn="tl">
                    <a:srgbClr val="000000"/>
                  </a:outerShdw>
                </a:effectLst>
                <a:latin typeface="Sylfaen" pitchFamily="18" charset="0"/>
              </a:rPr>
              <a:t>Antiaritmik ilaçlar (Kinidin)</a:t>
            </a:r>
          </a:p>
          <a:p>
            <a:pPr lvl="1" fontAlgn="base">
              <a:lnSpc>
                <a:spcPct val="125000"/>
              </a:lnSpc>
              <a:spcBef>
                <a:spcPct val="0"/>
              </a:spcBef>
              <a:spcAft>
                <a:spcPct val="0"/>
              </a:spcAft>
              <a:defRPr/>
            </a:pPr>
            <a:r>
              <a:rPr lang="tr-TR" sz="2000">
                <a:solidFill>
                  <a:srgbClr val="FFFFCC"/>
                </a:solidFill>
                <a:effectLst>
                  <a:outerShdw blurRad="38100" dist="38100" dir="2700000" algn="tl">
                    <a:srgbClr val="000000"/>
                  </a:outerShdw>
                </a:effectLst>
                <a:latin typeface="Sylfaen" pitchFamily="18" charset="0"/>
              </a:rPr>
              <a:t>Dijital glikozidleri</a:t>
            </a:r>
            <a:r>
              <a:rPr lang="tr-TR" sz="2000">
                <a:solidFill>
                  <a:srgbClr val="FFFFFF"/>
                </a:solidFill>
                <a:effectLst>
                  <a:outerShdw blurRad="38100" dist="38100" dir="2700000" algn="tl">
                    <a:srgbClr val="000000"/>
                  </a:outerShdw>
                </a:effectLst>
                <a:latin typeface="Sylfaen" pitchFamily="18" charset="0"/>
              </a:rPr>
              <a:t> </a:t>
            </a:r>
            <a:r>
              <a:rPr lang="tr-TR" sz="2800">
                <a:solidFill>
                  <a:srgbClr val="FFCC00"/>
                </a:solidFill>
                <a:effectLst>
                  <a:outerShdw blurRad="38100" dist="38100" dir="2700000" algn="tl">
                    <a:srgbClr val="000000"/>
                  </a:outerShdw>
                </a:effectLst>
                <a:latin typeface="Sylfaen" pitchFamily="18" charset="0"/>
              </a:rPr>
              <a:t>(Digoksin)</a:t>
            </a:r>
          </a:p>
          <a:p>
            <a:pPr lvl="1" fontAlgn="base">
              <a:lnSpc>
                <a:spcPct val="125000"/>
              </a:lnSpc>
              <a:spcBef>
                <a:spcPct val="0"/>
              </a:spcBef>
              <a:spcAft>
                <a:spcPct val="0"/>
              </a:spcAft>
              <a:defRPr/>
            </a:pPr>
            <a:r>
              <a:rPr lang="tr-TR" sz="2000">
                <a:solidFill>
                  <a:srgbClr val="FFFFCC"/>
                </a:solidFill>
                <a:effectLst>
                  <a:outerShdw blurRad="38100" dist="38100" dir="2700000" algn="tl">
                    <a:srgbClr val="000000"/>
                  </a:outerShdw>
                </a:effectLst>
                <a:latin typeface="Sylfaen" pitchFamily="18" charset="0"/>
              </a:rPr>
              <a:t>Antikonvülzanlar</a:t>
            </a:r>
            <a:r>
              <a:rPr lang="tr-TR" sz="2000">
                <a:solidFill>
                  <a:srgbClr val="FFFFFF"/>
                </a:solidFill>
                <a:effectLst>
                  <a:outerShdw blurRad="38100" dist="38100" dir="2700000" algn="tl">
                    <a:srgbClr val="000000"/>
                  </a:outerShdw>
                </a:effectLst>
                <a:latin typeface="Sylfaen" pitchFamily="18" charset="0"/>
              </a:rPr>
              <a:t> </a:t>
            </a:r>
            <a:r>
              <a:rPr lang="tr-TR" sz="2800">
                <a:solidFill>
                  <a:srgbClr val="FFCC00"/>
                </a:solidFill>
                <a:effectLst>
                  <a:outerShdw blurRad="38100" dist="38100" dir="2700000" algn="tl">
                    <a:srgbClr val="000000"/>
                  </a:outerShdw>
                </a:effectLst>
                <a:latin typeface="Sylfaen" pitchFamily="18" charset="0"/>
              </a:rPr>
              <a:t>(Fenitoin)</a:t>
            </a:r>
          </a:p>
          <a:p>
            <a:pPr lvl="1" fontAlgn="base">
              <a:lnSpc>
                <a:spcPct val="125000"/>
              </a:lnSpc>
              <a:spcBef>
                <a:spcPct val="0"/>
              </a:spcBef>
              <a:spcAft>
                <a:spcPct val="0"/>
              </a:spcAft>
              <a:defRPr/>
            </a:pPr>
            <a:r>
              <a:rPr lang="tr-TR" sz="2000">
                <a:solidFill>
                  <a:srgbClr val="FFFFCC"/>
                </a:solidFill>
                <a:effectLst>
                  <a:outerShdw blurRad="38100" dist="38100" dir="2700000" algn="tl">
                    <a:srgbClr val="000000"/>
                  </a:outerShdw>
                </a:effectLst>
                <a:latin typeface="Sylfaen" pitchFamily="18" charset="0"/>
              </a:rPr>
              <a:t>Oral hipoglisemik ajanlar (Gliburid)</a:t>
            </a:r>
          </a:p>
          <a:p>
            <a:pPr fontAlgn="base">
              <a:lnSpc>
                <a:spcPct val="125000"/>
              </a:lnSpc>
              <a:spcBef>
                <a:spcPct val="0"/>
              </a:spcBef>
              <a:spcAft>
                <a:spcPct val="0"/>
              </a:spcAft>
              <a:defRPr/>
            </a:pPr>
            <a:endParaRPr lang="tr-TR" sz="2000">
              <a:solidFill>
                <a:srgbClr val="FFFFCC"/>
              </a:solidFill>
              <a:effectLst>
                <a:outerShdw blurRad="38100" dist="38100" dir="2700000" algn="tl">
                  <a:srgbClr val="000000"/>
                </a:outerShdw>
              </a:effectLst>
              <a:latin typeface="Sylfaen" pitchFamily="18" charset="0"/>
            </a:endParaRPr>
          </a:p>
        </p:txBody>
      </p:sp>
    </p:spTree>
    <p:extLst>
      <p:ext uri="{BB962C8B-B14F-4D97-AF65-F5344CB8AC3E}">
        <p14:creationId xmlns:p14="http://schemas.microsoft.com/office/powerpoint/2010/main" val="404691945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0"/>
          <p:cNvSpPr>
            <a:spLocks noChangeArrowheads="1"/>
          </p:cNvSpPr>
          <p:nvPr/>
        </p:nvSpPr>
        <p:spPr bwMode="auto">
          <a:xfrm>
            <a:off x="1476375" y="1328738"/>
            <a:ext cx="5735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tr-TR" sz="2000" b="1" smtClean="0">
                <a:solidFill>
                  <a:srgbClr val="66FF33"/>
                </a:solidFill>
                <a:latin typeface="Sylfaen" pitchFamily="18" charset="0"/>
              </a:rPr>
              <a:t>En tehlikeli 10 ilaç etkileşimi </a:t>
            </a:r>
          </a:p>
          <a:p>
            <a:pPr algn="ctr" fontAlgn="base">
              <a:spcBef>
                <a:spcPct val="0"/>
              </a:spcBef>
              <a:spcAft>
                <a:spcPct val="0"/>
              </a:spcAft>
            </a:pPr>
            <a:r>
              <a:rPr lang="tr-TR" smtClean="0">
                <a:solidFill>
                  <a:srgbClr val="66FF33"/>
                </a:solidFill>
                <a:latin typeface="Sylfaen" pitchFamily="18" charset="0"/>
              </a:rPr>
              <a:t> (The American Society of Consultant Pharmacists and the American Medical Directors Association)</a:t>
            </a:r>
          </a:p>
        </p:txBody>
      </p:sp>
      <p:graphicFrame>
        <p:nvGraphicFramePr>
          <p:cNvPr id="47261" name="Group 157"/>
          <p:cNvGraphicFramePr>
            <a:graphicFrameLocks noGrp="1"/>
          </p:cNvGraphicFramePr>
          <p:nvPr/>
        </p:nvGraphicFramePr>
        <p:xfrm>
          <a:off x="1763713" y="2420938"/>
          <a:ext cx="5257800" cy="3952890"/>
        </p:xfrm>
        <a:graphic>
          <a:graphicData uri="http://schemas.openxmlformats.org/drawingml/2006/table">
            <a:tbl>
              <a:tblPr/>
              <a:tblGrid>
                <a:gridCol w="5257800"/>
              </a:tblGrid>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6600"/>
                          </a:solidFill>
                          <a:effectLst>
                            <a:outerShdw blurRad="38100" dist="38100" dir="2700000" algn="tl">
                              <a:srgbClr val="000000"/>
                            </a:outerShdw>
                          </a:effectLst>
                          <a:latin typeface="Sylfaen" pitchFamily="18" charset="0"/>
                          <a:cs typeface="Times New Roman" pitchFamily="18" charset="0"/>
                        </a:rPr>
                        <a:t>Warfarin-</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NSAI’lar</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2"/>
                        </a:gs>
                        <a:gs pos="100000">
                          <a:schemeClr val="accent1"/>
                        </a:gs>
                      </a:gsLst>
                      <a:lin ang="2700000" scaled="1"/>
                    </a:gradFill>
                  </a:tcPr>
                </a:tc>
              </a:tr>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6600"/>
                          </a:solidFill>
                          <a:effectLst>
                            <a:outerShdw blurRad="38100" dist="38100" dir="2700000" algn="tl">
                              <a:srgbClr val="000000"/>
                            </a:outerShdw>
                          </a:effectLst>
                          <a:latin typeface="Sylfaen" pitchFamily="18" charset="0"/>
                          <a:cs typeface="Times New Roman" pitchFamily="18" charset="0"/>
                        </a:rPr>
                        <a:t>Warfarin</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 sülfonamidler</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6600"/>
                          </a:solidFill>
                          <a:effectLst>
                            <a:outerShdw blurRad="38100" dist="38100" dir="2700000" algn="tl">
                              <a:srgbClr val="000000"/>
                            </a:outerShdw>
                          </a:effectLst>
                          <a:latin typeface="Sylfaen" pitchFamily="18" charset="0"/>
                          <a:cs typeface="Times New Roman" pitchFamily="18" charset="0"/>
                        </a:rPr>
                        <a:t>Warfarin</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 makrolid a.b.ler</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41740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6600"/>
                          </a:solidFill>
                          <a:effectLst>
                            <a:outerShdw blurRad="38100" dist="38100" dir="2700000" algn="tl">
                              <a:srgbClr val="000000"/>
                            </a:outerShdw>
                          </a:effectLst>
                          <a:latin typeface="Sylfaen" pitchFamily="18" charset="0"/>
                          <a:cs typeface="Times New Roman" pitchFamily="18" charset="0"/>
                        </a:rPr>
                        <a:t>Warfarin</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-kinolon grubu a.b.ler</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6600"/>
                          </a:solidFill>
                          <a:effectLst>
                            <a:outerShdw blurRad="38100" dist="38100" dir="2700000" algn="tl">
                              <a:srgbClr val="000000"/>
                            </a:outerShdw>
                          </a:effectLst>
                          <a:latin typeface="Sylfaen" pitchFamily="18" charset="0"/>
                          <a:cs typeface="Times New Roman" pitchFamily="18" charset="0"/>
                        </a:rPr>
                        <a:t>Warfarin</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 fenitoin</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66FF33"/>
                          </a:solidFill>
                          <a:effectLst>
                            <a:outerShdw blurRad="38100" dist="38100" dir="2700000" algn="tl">
                              <a:srgbClr val="000000"/>
                            </a:outerShdw>
                          </a:effectLst>
                          <a:latin typeface="Sylfaen" pitchFamily="18" charset="0"/>
                          <a:cs typeface="Times New Roman" pitchFamily="18" charset="0"/>
                        </a:rPr>
                        <a:t>ACE inhibitörü</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 </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 potasyum preparatları</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66FF33"/>
                          </a:solidFill>
                          <a:effectLst>
                            <a:outerShdw blurRad="38100" dist="38100" dir="2700000" algn="tl">
                              <a:srgbClr val="000000"/>
                            </a:outerShdw>
                          </a:effectLst>
                          <a:latin typeface="Sylfaen" pitchFamily="18" charset="0"/>
                          <a:cs typeface="Times New Roman" pitchFamily="18" charset="0"/>
                        </a:rPr>
                        <a:t>ACE inhibitörü</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 </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-spironolakton</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outerShdw blurRad="38100" dist="38100" dir="2700000" algn="tl">
                              <a:srgbClr val="000000"/>
                            </a:outerShdw>
                          </a:effectLst>
                          <a:latin typeface="Sylfaen" pitchFamily="18" charset="0"/>
                          <a:cs typeface="Times New Roman" pitchFamily="18" charset="0"/>
                        </a:rPr>
                        <a:t>Digoksin</a:t>
                      </a:r>
                      <a:r>
                        <a:rPr kumimoji="0" lang="tr-TR"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-amiodaron</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396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outerShdw blurRad="38100" dist="38100" dir="2700000" algn="tl">
                              <a:srgbClr val="000000"/>
                            </a:outerShdw>
                          </a:effectLst>
                          <a:latin typeface="Sylfaen" pitchFamily="18" charset="0"/>
                          <a:cs typeface="Times New Roman" pitchFamily="18" charset="0"/>
                        </a:rPr>
                        <a:t>Digoksin</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 </a:t>
                      </a:r>
                      <a:r>
                        <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-verapamil</a:t>
                      </a:r>
                      <a:endParaRPr kumimoji="0" lang="tr-TR" sz="20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r h="3657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99FFCC"/>
                          </a:solidFill>
                          <a:effectLst>
                            <a:outerShdw blurRad="38100" dist="38100" dir="2700000" algn="tl">
                              <a:srgbClr val="000000"/>
                            </a:outerShdw>
                          </a:effectLst>
                          <a:latin typeface="Sylfaen" pitchFamily="18" charset="0"/>
                          <a:cs typeface="Times New Roman" pitchFamily="18" charset="0"/>
                        </a:rPr>
                        <a:t>Teofilin</a:t>
                      </a:r>
                      <a:r>
                        <a:rPr kumimoji="0" lang="tr-TR" sz="1800" b="1" i="0" u="none" strike="noStrike" cap="none" normalizeH="0" baseline="0" smtClean="0">
                          <a:ln>
                            <a:noFill/>
                          </a:ln>
                          <a:solidFill>
                            <a:srgbClr val="99FFCC"/>
                          </a:solidFill>
                          <a:effectLst>
                            <a:outerShdw blurRad="38100" dist="38100" dir="2700000" algn="tl">
                              <a:srgbClr val="000000"/>
                            </a:outerShdw>
                          </a:effectLst>
                          <a:latin typeface="Arial" charset="0"/>
                          <a:cs typeface="Times New Roman" pitchFamily="18" charset="0"/>
                        </a:rPr>
                        <a:t> </a:t>
                      </a:r>
                      <a:r>
                        <a:rPr kumimoji="0" lang="tr-TR" sz="1800" b="1" i="0" u="none" strike="noStrike" cap="none" normalizeH="0" baseline="0" smtClean="0">
                          <a:ln>
                            <a:noFill/>
                          </a:ln>
                          <a:solidFill>
                            <a:srgbClr val="FFFF00"/>
                          </a:solidFill>
                          <a:effectLst>
                            <a:outerShdw blurRad="38100" dist="38100" dir="2700000" algn="tl">
                              <a:srgbClr val="000000"/>
                            </a:outerShdw>
                          </a:effectLst>
                          <a:latin typeface="Sylfaen" pitchFamily="18" charset="0"/>
                          <a:cs typeface="Times New Roman" pitchFamily="18" charset="0"/>
                        </a:rPr>
                        <a:t>-kinolon a.b.ler</a:t>
                      </a:r>
                      <a:endParaRPr kumimoji="0" lang="tr-TR" sz="1800" b="1" i="0" u="none" strike="noStrike" cap="none" normalizeH="0" baseline="0" smtClean="0">
                        <a:ln>
                          <a:noFill/>
                        </a:ln>
                        <a:solidFill>
                          <a:srgbClr val="FFFF00"/>
                        </a:solidFill>
                        <a:effectLst>
                          <a:outerShdw blurRad="38100" dist="38100" dir="2700000" algn="tl">
                            <a:srgbClr val="000000"/>
                          </a:outerShdw>
                        </a:effectLst>
                        <a:latin typeface="Sylfae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bg1"/>
                        </a:gs>
                      </a:gsLst>
                      <a:lin ang="2700000" scaled="1"/>
                    </a:gradFill>
                  </a:tcPr>
                </a:tc>
              </a:tr>
            </a:tbl>
          </a:graphicData>
        </a:graphic>
      </p:graphicFrame>
    </p:spTree>
    <p:extLst>
      <p:ext uri="{BB962C8B-B14F-4D97-AF65-F5344CB8AC3E}">
        <p14:creationId xmlns:p14="http://schemas.microsoft.com/office/powerpoint/2010/main" val="12358851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261"/>
                                        </p:tgtEl>
                                        <p:attrNameLst>
                                          <p:attrName>style.visibility</p:attrName>
                                        </p:attrNameLst>
                                      </p:cBhvr>
                                      <p:to>
                                        <p:strVal val="visible"/>
                                      </p:to>
                                    </p:set>
                                    <p:anim calcmode="lin" valueType="num">
                                      <p:cBhvr additive="base">
                                        <p:cTn id="7" dur="500" fill="hold"/>
                                        <p:tgtEl>
                                          <p:spTgt spid="47261"/>
                                        </p:tgtEl>
                                        <p:attrNameLst>
                                          <p:attrName>ppt_x</p:attrName>
                                        </p:attrNameLst>
                                      </p:cBhvr>
                                      <p:tavLst>
                                        <p:tav tm="0">
                                          <p:val>
                                            <p:strVal val="#ppt_x"/>
                                          </p:val>
                                        </p:tav>
                                        <p:tav tm="100000">
                                          <p:val>
                                            <p:strVal val="#ppt_x"/>
                                          </p:val>
                                        </p:tav>
                                      </p:tavLst>
                                    </p:anim>
                                    <p:anim calcmode="lin" valueType="num">
                                      <p:cBhvr additive="base">
                                        <p:cTn id="8" dur="500" fill="hold"/>
                                        <p:tgtEl>
                                          <p:spTgt spid="47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457200" y="381000"/>
            <a:ext cx="8382000" cy="6124575"/>
          </a:xfrm>
          <a:prstGeom prst="rect">
            <a:avLst/>
          </a:prstGeom>
          <a:noFill/>
          <a:ln>
            <a:noFill/>
          </a:ln>
          <a:effectLst/>
          <a:extLst/>
        </p:spPr>
        <p:txBody>
          <a:bodyPr>
            <a:spAutoFit/>
          </a:bodyPr>
          <a:lstStyle/>
          <a:p>
            <a:pPr algn="ctr" eaLnBrk="0" fontAlgn="base" hangingPunct="0">
              <a:spcBef>
                <a:spcPct val="0"/>
              </a:spcBef>
              <a:spcAft>
                <a:spcPct val="0"/>
              </a:spcAft>
              <a:defRPr/>
            </a:pPr>
            <a:r>
              <a:rPr lang="tr-TR" sz="3200" b="1" dirty="0">
                <a:solidFill>
                  <a:srgbClr val="FF3300"/>
                </a:solidFill>
                <a:effectLst>
                  <a:outerShdw blurRad="38100" dist="38100" dir="2700000" algn="tl">
                    <a:srgbClr val="000000"/>
                  </a:outerShdw>
                </a:effectLst>
                <a:latin typeface="Comic Sans MS" pitchFamily="66" charset="0"/>
                <a:cs typeface="Times New Roman" pitchFamily="18" charset="0"/>
              </a:rPr>
              <a:t>İlaç-İlaç Etkileşmeleri Açısından Risk Grupları</a:t>
            </a:r>
            <a:endParaRPr lang="tr-TR" sz="2400" dirty="0">
              <a:solidFill>
                <a:srgbClr val="FFFFFF"/>
              </a:solidFill>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1.</a:t>
            </a:r>
            <a:r>
              <a:rPr lang="tr-TR" sz="2400" b="1"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Alkolikler</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2. </a:t>
            </a:r>
            <a:r>
              <a:rPr lang="tr-TR" sz="2400" b="1"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Hamileler ve süt verme döneminde olanlar</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3. </a:t>
            </a:r>
            <a:r>
              <a:rPr lang="tr-TR" sz="2400" b="1" dirty="0">
                <a:solidFill>
                  <a:srgbClr val="FF3300"/>
                </a:solidFill>
                <a:effectLst>
                  <a:outerShdw blurRad="38100" dist="38100" dir="2700000" algn="tl">
                    <a:srgbClr val="000000"/>
                  </a:outerShdw>
                </a:effectLst>
                <a:latin typeface="Comic Sans MS" pitchFamily="66" charset="0"/>
              </a:rPr>
              <a:t>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Laksatifleri</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suistimal</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edenler</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4. </a:t>
            </a:r>
            <a:r>
              <a:rPr lang="tr-TR" sz="2400" b="1"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Antiasit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suistimal</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edenler</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5. </a:t>
            </a:r>
            <a:r>
              <a:rPr lang="tr-TR" sz="2400" b="1"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Kronik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artritli</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hastalar</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6.</a:t>
            </a:r>
            <a:r>
              <a:rPr lang="tr-TR" sz="2400" b="1"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Hipertansiyon hastaları </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(Özellikle depresyonlu olanlar </a:t>
            </a:r>
            <a:r>
              <a:rPr lang="tr-TR" sz="2000" dirty="0" err="1">
                <a:solidFill>
                  <a:srgbClr val="E5E5FF"/>
                </a:solidFill>
                <a:effectLst>
                  <a:outerShdw blurRad="38100" dist="38100" dir="2700000" algn="tl">
                    <a:srgbClr val="000000"/>
                  </a:outerShdw>
                </a:effectLst>
                <a:latin typeface="Comic Sans MS" pitchFamily="66" charset="0"/>
                <a:cs typeface="Times New Roman" pitchFamily="18" charset="0"/>
              </a:rPr>
              <a:t>antidepresan</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 ilaç alanlar MAO inhibitörü bir ilaç vs.)</a:t>
            </a:r>
            <a:endParaRPr lang="tr-TR" sz="2000" dirty="0">
              <a:solidFill>
                <a:srgbClr val="E5E5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7. 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Pulmoner</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tüberkülozlu hastalar </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a:t>
            </a:r>
            <a:r>
              <a:rPr lang="tr-TR" sz="2000" dirty="0" err="1">
                <a:solidFill>
                  <a:srgbClr val="E5E5FF"/>
                </a:solidFill>
                <a:effectLst>
                  <a:outerShdw blurRad="38100" dist="38100" dir="2700000" algn="tl">
                    <a:srgbClr val="000000"/>
                  </a:outerShdw>
                </a:effectLst>
                <a:latin typeface="Comic Sans MS" pitchFamily="66" charset="0"/>
                <a:cs typeface="Times New Roman" pitchFamily="18" charset="0"/>
              </a:rPr>
              <a:t>Vit</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 D, </a:t>
            </a:r>
            <a:r>
              <a:rPr lang="tr-TR" sz="2000" dirty="0" err="1">
                <a:solidFill>
                  <a:srgbClr val="E5E5FF"/>
                </a:solidFill>
                <a:effectLst>
                  <a:outerShdw blurRad="38100" dist="38100" dir="2700000" algn="tl">
                    <a:srgbClr val="000000"/>
                  </a:outerShdw>
                </a:effectLst>
                <a:latin typeface="Comic Sans MS" pitchFamily="66" charset="0"/>
                <a:cs typeface="Times New Roman" pitchFamily="18" charset="0"/>
              </a:rPr>
              <a:t>niasin</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 </a:t>
            </a:r>
            <a:r>
              <a:rPr lang="tr-TR" sz="2000" dirty="0" err="1">
                <a:solidFill>
                  <a:srgbClr val="E5E5FF"/>
                </a:solidFill>
                <a:effectLst>
                  <a:outerShdw blurRad="38100" dist="38100" dir="2700000" algn="tl">
                    <a:srgbClr val="000000"/>
                  </a:outerShdw>
                </a:effectLst>
                <a:latin typeface="Comic Sans MS" pitchFamily="66" charset="0"/>
                <a:cs typeface="Times New Roman" pitchFamily="18" charset="0"/>
              </a:rPr>
              <a:t>vit</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 B</a:t>
            </a:r>
            <a:r>
              <a:rPr lang="tr-TR" sz="2000" baseline="-30000" dirty="0">
                <a:solidFill>
                  <a:srgbClr val="E5E5FF"/>
                </a:solidFill>
                <a:effectLst>
                  <a:outerShdw blurRad="38100" dist="38100" dir="2700000" algn="tl">
                    <a:srgbClr val="000000"/>
                  </a:outerShdw>
                </a:effectLst>
                <a:latin typeface="Comic Sans MS" pitchFamily="66" charset="0"/>
                <a:cs typeface="Times New Roman" pitchFamily="18" charset="0"/>
              </a:rPr>
              <a:t>6</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 eksikliği gelişir).</a:t>
            </a:r>
            <a:endParaRPr lang="tr-TR" sz="2000" dirty="0">
              <a:solidFill>
                <a:srgbClr val="E5E5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0066"/>
                </a:solidFill>
                <a:effectLst>
                  <a:outerShdw blurRad="38100" dist="38100" dir="2700000" algn="tl">
                    <a:srgbClr val="000000"/>
                  </a:outerShdw>
                </a:effectLst>
                <a:latin typeface="Comic Sans MS" pitchFamily="66" charset="0"/>
                <a:cs typeface="Times New Roman" pitchFamily="18" charset="0"/>
              </a:rPr>
              <a:t>8.</a:t>
            </a:r>
            <a:r>
              <a:rPr lang="tr-TR" sz="2400" b="1" dirty="0">
                <a:solidFill>
                  <a:srgbClr val="E5E5FF"/>
                </a:solidFill>
                <a:effectLst>
                  <a:outerShdw blurRad="38100" dist="38100" dir="2700000" algn="tl">
                    <a:srgbClr val="000000"/>
                  </a:outerShdw>
                </a:effectLst>
                <a:latin typeface="Comic Sans MS" pitchFamily="66" charset="0"/>
                <a:cs typeface="Times New Roman" pitchFamily="18" charset="0"/>
              </a:rPr>
              <a:t> </a:t>
            </a:r>
            <a:r>
              <a:rPr lang="tr-TR" sz="2400" b="1" dirty="0">
                <a:solidFill>
                  <a:srgbClr val="E5E5FF"/>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Epileptik hastalar</a:t>
            </a:r>
            <a:r>
              <a:rPr lang="tr-TR" sz="2400" dirty="0">
                <a:solidFill>
                  <a:srgbClr val="E5E5FF"/>
                </a:solidFill>
                <a:effectLst>
                  <a:outerShdw blurRad="38100" dist="38100" dir="2700000" algn="tl">
                    <a:srgbClr val="000000"/>
                  </a:outerShdw>
                </a:effectLst>
                <a:latin typeface="Comic Sans MS" pitchFamily="66" charset="0"/>
                <a:cs typeface="Times New Roman" pitchFamily="18" charset="0"/>
              </a:rPr>
              <a:t> </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a:t>
            </a:r>
            <a:r>
              <a:rPr lang="tr-TR" sz="2000" dirty="0" err="1">
                <a:solidFill>
                  <a:srgbClr val="E5E5FF"/>
                </a:solidFill>
                <a:effectLst>
                  <a:outerShdw blurRad="38100" dist="38100" dir="2700000" algn="tl">
                    <a:srgbClr val="000000"/>
                  </a:outerShdw>
                </a:effectLst>
                <a:latin typeface="Comic Sans MS" pitchFamily="66" charset="0"/>
                <a:cs typeface="Times New Roman" pitchFamily="18" charset="0"/>
              </a:rPr>
              <a:t>Folat</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 </a:t>
            </a:r>
            <a:r>
              <a:rPr lang="tr-TR" sz="2000" dirty="0" err="1">
                <a:solidFill>
                  <a:srgbClr val="E5E5FF"/>
                </a:solidFill>
                <a:effectLst>
                  <a:outerShdw blurRad="38100" dist="38100" dir="2700000" algn="tl">
                    <a:srgbClr val="000000"/>
                  </a:outerShdw>
                </a:effectLst>
                <a:latin typeface="Comic Sans MS" pitchFamily="66" charset="0"/>
                <a:cs typeface="Times New Roman" pitchFamily="18" charset="0"/>
              </a:rPr>
              <a:t>vit</a:t>
            </a:r>
            <a:r>
              <a:rPr lang="tr-TR" sz="2000" dirty="0">
                <a:solidFill>
                  <a:srgbClr val="E5E5FF"/>
                </a:solidFill>
                <a:effectLst>
                  <a:outerShdw blurRad="38100" dist="38100" dir="2700000" algn="tl">
                    <a:srgbClr val="000000"/>
                  </a:outerShdw>
                </a:effectLst>
                <a:latin typeface="Comic Sans MS" pitchFamily="66" charset="0"/>
                <a:cs typeface="Times New Roman" pitchFamily="18" charset="0"/>
              </a:rPr>
              <a:t> D eksikliği gelişir)</a:t>
            </a:r>
            <a:endParaRPr lang="tr-TR" sz="2000" dirty="0">
              <a:solidFill>
                <a:srgbClr val="E5E5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9. </a:t>
            </a:r>
            <a:r>
              <a:rPr lang="tr-TR" sz="2400" b="1"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Yaşlı grup</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10.</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Bebek ve çocuklar</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cs typeface="Times New Roman" pitchFamily="18" charset="0"/>
              </a:rPr>
              <a:t>11.</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Hipersensitif yanıta yatkın kişiler</a:t>
            </a:r>
            <a:endParaRPr lang="tr-TR" sz="24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400" b="1" dirty="0">
                <a:solidFill>
                  <a:srgbClr val="FF3300"/>
                </a:solidFill>
                <a:effectLst>
                  <a:outerShdw blurRad="38100" dist="38100" dir="2700000" algn="tl">
                    <a:srgbClr val="000000"/>
                  </a:outerShdw>
                </a:effectLst>
                <a:latin typeface="Comic Sans MS" pitchFamily="66" charset="0"/>
              </a:rPr>
              <a:t>12.</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Uzun süre antibiyotik kullananlar</a:t>
            </a:r>
            <a:r>
              <a:rPr lang="tr-TR" sz="2400" dirty="0">
                <a:solidFill>
                  <a:srgbClr val="FFFFFF"/>
                </a:solidFill>
                <a:effectLst>
                  <a:outerShdw blurRad="38100" dist="38100" dir="2700000" algn="tl">
                    <a:srgbClr val="000000"/>
                  </a:outerShdw>
                </a:effectLst>
                <a:latin typeface="Comic Sans MS" pitchFamily="66" charset="0"/>
              </a:rPr>
              <a:t> </a:t>
            </a:r>
          </a:p>
        </p:txBody>
      </p:sp>
    </p:spTree>
    <p:extLst>
      <p:ext uri="{BB962C8B-B14F-4D97-AF65-F5344CB8AC3E}">
        <p14:creationId xmlns:p14="http://schemas.microsoft.com/office/powerpoint/2010/main" val="23711520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solidFill>
                  <a:srgbClr val="FF0000"/>
                </a:solidFill>
              </a:rPr>
              <a:t>POLİFARMASİ nedir?</a:t>
            </a:r>
            <a:endParaRPr lang="tr-TR" dirty="0">
              <a:solidFill>
                <a:srgbClr val="FF0000"/>
              </a:solidFill>
            </a:endParaRPr>
          </a:p>
        </p:txBody>
      </p:sp>
      <p:sp>
        <p:nvSpPr>
          <p:cNvPr id="3" name="2 İçerik Yer Tutucusu"/>
          <p:cNvSpPr>
            <a:spLocks noGrp="1"/>
          </p:cNvSpPr>
          <p:nvPr>
            <p:ph idx="1"/>
          </p:nvPr>
        </p:nvSpPr>
        <p:spPr/>
        <p:txBody>
          <a:bodyPr/>
          <a:lstStyle/>
          <a:p>
            <a:pPr algn="just">
              <a:defRPr/>
            </a:pPr>
            <a:r>
              <a:rPr lang="tr-TR" b="1" dirty="0" smtClean="0">
                <a:latin typeface="Comic Sans MS" pitchFamily="66" charset="0"/>
                <a:cs typeface="Times New Roman" pitchFamily="18" charset="0"/>
              </a:rPr>
              <a:t>Aynı zamanda verilen iki veya daha fazla sayıda ilaç uygulanması</a:t>
            </a:r>
            <a:r>
              <a:rPr lang="tr-TR" b="1" dirty="0" smtClean="0">
                <a:cs typeface="Times New Roman" pitchFamily="18" charset="0"/>
              </a:rPr>
              <a:t>dır.</a:t>
            </a:r>
            <a:endParaRPr lang="tr-TR" b="1" dirty="0" smtClean="0"/>
          </a:p>
          <a:p>
            <a:pPr algn="just">
              <a:defRPr/>
            </a:pPr>
            <a:r>
              <a:rPr lang="tr-TR" b="1" dirty="0" smtClean="0">
                <a:latin typeface="Comic Sans MS" pitchFamily="66" charset="0"/>
              </a:rPr>
              <a:t>	A- Bağımsız Etkiler</a:t>
            </a:r>
          </a:p>
          <a:p>
            <a:pPr algn="just">
              <a:defRPr/>
            </a:pPr>
            <a:r>
              <a:rPr lang="tr-TR" b="1" dirty="0" smtClean="0">
                <a:latin typeface="Comic Sans MS" pitchFamily="66" charset="0"/>
              </a:rPr>
              <a:t>	B- Etkileşim:</a:t>
            </a:r>
          </a:p>
          <a:p>
            <a:pPr algn="just">
              <a:defRPr/>
            </a:pPr>
            <a:r>
              <a:rPr lang="tr-TR" b="1" dirty="0" smtClean="0">
                <a:latin typeface="Comic Sans MS" pitchFamily="66" charset="0"/>
              </a:rPr>
              <a:t>			a- Etkinin Güçlenmesi</a:t>
            </a:r>
          </a:p>
          <a:p>
            <a:pPr algn="just">
              <a:defRPr/>
            </a:pPr>
            <a:r>
              <a:rPr lang="tr-TR" b="1" dirty="0" smtClean="0">
                <a:latin typeface="Comic Sans MS" pitchFamily="66" charset="0"/>
              </a:rPr>
              <a:t>			b- Antagonizma</a:t>
            </a:r>
            <a:endParaRPr lang="tr-TR" b="1" dirty="0">
              <a:latin typeface="Comic Sans MS" pitchFamily="66" charset="0"/>
            </a:endParaRPr>
          </a:p>
        </p:txBody>
      </p:sp>
    </p:spTree>
    <p:extLst>
      <p:ext uri="{BB962C8B-B14F-4D97-AF65-F5344CB8AC3E}">
        <p14:creationId xmlns:p14="http://schemas.microsoft.com/office/powerpoint/2010/main" val="6050365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609600" y="457200"/>
            <a:ext cx="8229600" cy="5754688"/>
          </a:xfrm>
          <a:prstGeom prst="rect">
            <a:avLst/>
          </a:prstGeom>
          <a:noFill/>
          <a:ln>
            <a:noFill/>
          </a:ln>
          <a:effectLst/>
          <a:extLst/>
        </p:spPr>
        <p:txBody>
          <a:bodyPr>
            <a:spAutoFit/>
          </a:bodyPr>
          <a:lstStyle/>
          <a:p>
            <a:pPr eaLnBrk="0" fontAlgn="base" hangingPunct="0">
              <a:spcBef>
                <a:spcPct val="0"/>
              </a:spcBef>
              <a:spcAft>
                <a:spcPct val="0"/>
              </a:spcAft>
              <a:defRPr/>
            </a:pPr>
            <a:r>
              <a:rPr lang="tr-TR" sz="2800" b="1" dirty="0">
                <a:solidFill>
                  <a:srgbClr val="FF3300"/>
                </a:solidFill>
                <a:effectLst>
                  <a:outerShdw blurRad="38100" dist="38100" dir="2700000" algn="tl">
                    <a:srgbClr val="000000"/>
                  </a:outerShdw>
                </a:effectLst>
                <a:latin typeface="Comic Sans MS" pitchFamily="66" charset="0"/>
                <a:cs typeface="Times New Roman" pitchFamily="18" charset="0"/>
              </a:rPr>
              <a:t>Yaşlı popülasyon</a:t>
            </a:r>
            <a:r>
              <a:rPr lang="tr-TR" sz="2800" b="1" dirty="0">
                <a:solidFill>
                  <a:srgbClr val="FF3300"/>
                </a:solidFill>
                <a:effectLst>
                  <a:outerShdw blurRad="38100" dist="38100" dir="2700000" algn="tl">
                    <a:srgbClr val="000000"/>
                  </a:outerShdw>
                </a:effectLst>
                <a:latin typeface="Comic Sans MS" pitchFamily="66" charset="0"/>
              </a:rPr>
              <a:t>un</a:t>
            </a:r>
            <a:r>
              <a:rPr lang="tr-TR" sz="2800" b="1" dirty="0">
                <a:solidFill>
                  <a:srgbClr val="FF3300"/>
                </a:solidFill>
                <a:effectLst>
                  <a:outerShdw blurRad="38100" dist="38100" dir="2700000" algn="tl">
                    <a:srgbClr val="000000"/>
                  </a:outerShdw>
                </a:effectLst>
                <a:latin typeface="Comic Sans MS" pitchFamily="66" charset="0"/>
                <a:cs typeface="Times New Roman" pitchFamily="18" charset="0"/>
              </a:rPr>
              <a:t> İlaç-İlaç </a:t>
            </a:r>
            <a:r>
              <a:rPr lang="tr-TR" sz="2800" b="1" dirty="0">
                <a:solidFill>
                  <a:srgbClr val="FF3300"/>
                </a:solidFill>
                <a:effectLst>
                  <a:outerShdw blurRad="38100" dist="38100" dir="2700000" algn="tl">
                    <a:srgbClr val="000000"/>
                  </a:outerShdw>
                </a:effectLst>
                <a:latin typeface="Comic Sans MS" pitchFamily="66" charset="0"/>
              </a:rPr>
              <a:t>E</a:t>
            </a:r>
            <a:r>
              <a:rPr lang="tr-TR" sz="2800" b="1" dirty="0">
                <a:solidFill>
                  <a:srgbClr val="FF3300"/>
                </a:solidFill>
                <a:effectLst>
                  <a:outerShdw blurRad="38100" dist="38100" dir="2700000" algn="tl">
                    <a:srgbClr val="000000"/>
                  </a:outerShdw>
                </a:effectLst>
                <a:latin typeface="Comic Sans MS" pitchFamily="66" charset="0"/>
                <a:cs typeface="Times New Roman" pitchFamily="18" charset="0"/>
              </a:rPr>
              <a:t>tkileşme</a:t>
            </a:r>
            <a:r>
              <a:rPr lang="tr-TR" sz="2800" b="1" dirty="0">
                <a:solidFill>
                  <a:srgbClr val="FF3300"/>
                </a:solidFill>
                <a:effectLst>
                  <a:outerShdw blurRad="38100" dist="38100" dir="2700000" algn="tl">
                    <a:srgbClr val="000000"/>
                  </a:outerShdw>
                </a:effectLst>
                <a:latin typeface="Comic Sans MS" pitchFamily="66" charset="0"/>
              </a:rPr>
              <a:t>leri Açısından Risk</a:t>
            </a:r>
            <a:r>
              <a:rPr lang="tr-TR" sz="2800" b="1" dirty="0">
                <a:solidFill>
                  <a:srgbClr val="FF3300"/>
                </a:solidFill>
                <a:effectLst>
                  <a:outerShdw blurRad="38100" dist="38100" dir="2700000" algn="tl">
                    <a:srgbClr val="000000"/>
                  </a:outerShdw>
                </a:effectLst>
                <a:latin typeface="Comic Sans MS" pitchFamily="66" charset="0"/>
                <a:cs typeface="Times New Roman" pitchFamily="18" charset="0"/>
              </a:rPr>
              <a:t> </a:t>
            </a:r>
            <a:r>
              <a:rPr lang="tr-TR" sz="2800" b="1" dirty="0">
                <a:solidFill>
                  <a:srgbClr val="FF3300"/>
                </a:solidFill>
                <a:effectLst>
                  <a:outerShdw blurRad="38100" dist="38100" dir="2700000" algn="tl">
                    <a:srgbClr val="000000"/>
                  </a:outerShdw>
                </a:effectLst>
                <a:latin typeface="Comic Sans MS" pitchFamily="66" charset="0"/>
              </a:rPr>
              <a:t>G</a:t>
            </a:r>
            <a:r>
              <a:rPr lang="tr-TR" sz="2800" b="1" dirty="0">
                <a:solidFill>
                  <a:srgbClr val="FF3300"/>
                </a:solidFill>
                <a:effectLst>
                  <a:outerShdw blurRad="38100" dist="38100" dir="2700000" algn="tl">
                    <a:srgbClr val="000000"/>
                  </a:outerShdw>
                </a:effectLst>
                <a:latin typeface="Comic Sans MS" pitchFamily="66" charset="0"/>
                <a:cs typeface="Times New Roman" pitchFamily="18" charset="0"/>
              </a:rPr>
              <a:t>rubu</a:t>
            </a:r>
            <a:r>
              <a:rPr lang="tr-TR" sz="2800" b="1" dirty="0">
                <a:solidFill>
                  <a:srgbClr val="FF3300"/>
                </a:solidFill>
                <a:effectLst>
                  <a:outerShdw blurRad="38100" dist="38100" dir="2700000" algn="tl">
                    <a:srgbClr val="000000"/>
                  </a:outerShdw>
                </a:effectLst>
                <a:latin typeface="Comic Sans MS" pitchFamily="66" charset="0"/>
              </a:rPr>
              <a:t> Olma Nedenleri:</a:t>
            </a:r>
          </a:p>
          <a:p>
            <a:pPr eaLnBrk="0" fontAlgn="base" hangingPunct="0">
              <a:spcBef>
                <a:spcPct val="0"/>
              </a:spcBef>
              <a:spcAft>
                <a:spcPct val="0"/>
              </a:spcAft>
              <a:defRPr/>
            </a:pPr>
            <a:endParaRPr lang="tr-TR" sz="2400" dirty="0">
              <a:solidFill>
                <a:srgbClr val="FF3300"/>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Çok sayıda ilaç kullanırlar.</a:t>
            </a:r>
            <a:endParaRPr lang="tr-TR" sz="2400" dirty="0">
              <a:solidFill>
                <a:srgbClr val="FF3300"/>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Kronik olarak ilaç kullanımı yaygındır.</a:t>
            </a:r>
            <a:endParaRPr lang="tr-TR" sz="2400" dirty="0">
              <a:solidFill>
                <a:srgbClr val="FF3300"/>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Self-</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medikasyon</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yaygındır</a:t>
            </a:r>
            <a:r>
              <a:rPr lang="tr-TR" sz="2400" dirty="0">
                <a:solidFill>
                  <a:srgbClr val="FFFFFF"/>
                </a:solidFill>
                <a:effectLst>
                  <a:outerShdw blurRad="38100" dist="38100" dir="2700000" algn="tl">
                    <a:srgbClr val="000000"/>
                  </a:outerShdw>
                </a:effectLst>
                <a:latin typeface="Comic Sans MS" pitchFamily="66" charset="0"/>
              </a:rPr>
              <a:t>.</a:t>
            </a:r>
            <a:endParaRPr lang="tr-TR" sz="2400" dirty="0">
              <a:solidFill>
                <a:srgbClr val="FF3300"/>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Uyunçsuzluk</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yaygındır.</a:t>
            </a:r>
            <a:r>
              <a:rPr lang="tr-TR" sz="2400" dirty="0">
                <a:solidFill>
                  <a:srgbClr val="FF3300"/>
                </a:solidFill>
                <a:effectLst>
                  <a:outerShdw blurRad="38100" dist="38100" dir="2700000" algn="tl">
                    <a:srgbClr val="000000"/>
                  </a:outerShdw>
                </a:effectLst>
                <a:latin typeface="Comic Sans MS" pitchFamily="66" charset="0"/>
              </a:rPr>
              <a:t> </a:t>
            </a: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Renal</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ve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hepatik</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fonksiyonlar çoğunlukla azalır.</a:t>
            </a:r>
            <a:endParaRPr lang="tr-TR" sz="2400" dirty="0">
              <a:solidFill>
                <a:srgbClr val="FFFFFF"/>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Marjinal diyet alımı vardır.</a:t>
            </a:r>
            <a:endParaRPr lang="tr-TR" sz="2400" dirty="0">
              <a:solidFill>
                <a:srgbClr val="FFFFFF"/>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Hastalıklar veya diyet nedeniyle mineral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deplesyonu</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vardır.</a:t>
            </a:r>
            <a:endParaRPr lang="tr-TR" sz="2400" dirty="0">
              <a:solidFill>
                <a:srgbClr val="FFFFFF"/>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Güneşten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yararlanım</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azdır.</a:t>
            </a:r>
            <a:endParaRPr lang="tr-TR" sz="2400" dirty="0">
              <a:solidFill>
                <a:srgbClr val="FFFFFF"/>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err="1">
                <a:solidFill>
                  <a:srgbClr val="FFFFFF"/>
                </a:solidFill>
                <a:effectLst>
                  <a:outerShdw blurRad="38100" dist="38100" dir="2700000" algn="tl">
                    <a:srgbClr val="000000"/>
                  </a:outerShdw>
                </a:effectLst>
                <a:latin typeface="Comic Sans MS" pitchFamily="66" charset="0"/>
                <a:cs typeface="Times New Roman" pitchFamily="18" charset="0"/>
              </a:rPr>
              <a:t>Megavitamin</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 kullanımı yaygındır.</a:t>
            </a:r>
            <a:endParaRPr lang="tr-TR" sz="2400" dirty="0">
              <a:solidFill>
                <a:srgbClr val="FFFFFF"/>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Char char="ü"/>
              <a:defRPr/>
            </a:pPr>
            <a:r>
              <a:rPr lang="tr-TR" sz="2400" dirty="0">
                <a:solidFill>
                  <a:srgbClr val="FF3300"/>
                </a:solidFill>
                <a:effectLst>
                  <a:outerShdw blurRad="38100" dist="38100" dir="2700000" algn="tl">
                    <a:srgbClr val="000000"/>
                  </a:outerShdw>
                </a:effectLst>
                <a:latin typeface="Comic Sans MS" pitchFamily="66" charset="0"/>
              </a:rPr>
              <a:t> </a:t>
            </a:r>
            <a:r>
              <a:rPr lang="tr-TR" sz="2400" dirty="0">
                <a:solidFill>
                  <a:srgbClr val="FFFFFF"/>
                </a:solidFill>
                <a:effectLst>
                  <a:outerShdw blurRad="38100" dist="38100" dir="2700000" algn="tl">
                    <a:srgbClr val="000000"/>
                  </a:outerShdw>
                </a:effectLst>
                <a:latin typeface="Comic Sans MS" pitchFamily="66" charset="0"/>
                <a:cs typeface="Times New Roman" pitchFamily="18" charset="0"/>
              </a:rPr>
              <a:t>Hafıza kaybı vardır.</a:t>
            </a:r>
            <a:endParaRPr lang="tr-TR" sz="2400" dirty="0">
              <a:solidFill>
                <a:srgbClr val="FFFFFF"/>
              </a:solidFill>
              <a:effectLst>
                <a:outerShdw blurRad="38100" dist="38100" dir="2700000" algn="tl">
                  <a:srgbClr val="000000"/>
                </a:outerShdw>
              </a:effectLst>
              <a:latin typeface="Comic Sans MS" pitchFamily="66" charset="0"/>
            </a:endParaRPr>
          </a:p>
          <a:p>
            <a:pPr eaLnBrk="0" fontAlgn="base" hangingPunct="0">
              <a:spcBef>
                <a:spcPct val="0"/>
              </a:spcBef>
              <a:spcAft>
                <a:spcPct val="0"/>
              </a:spcAft>
              <a:buFont typeface="Wingdings" pitchFamily="2" charset="2"/>
              <a:buNone/>
              <a:defRPr/>
            </a:pPr>
            <a:endParaRPr lang="tr-TR" sz="2400" dirty="0">
              <a:solidFill>
                <a:srgbClr val="FFFFFF"/>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39019855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aptop"/>
          <p:cNvSpPr>
            <a:spLocks noEditPoints="1" noChangeArrowheads="1"/>
          </p:cNvSpPr>
          <p:nvPr/>
        </p:nvSpPr>
        <p:spPr bwMode="auto">
          <a:xfrm>
            <a:off x="1042988" y="981075"/>
            <a:ext cx="1809750" cy="1362075"/>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eaLnBrk="0" fontAlgn="base" hangingPunct="0">
              <a:spcBef>
                <a:spcPct val="0"/>
              </a:spcBef>
              <a:spcAft>
                <a:spcPct val="0"/>
              </a:spcAft>
            </a:pPr>
            <a:endParaRPr lang="tr-TR" smtClean="0">
              <a:solidFill>
                <a:srgbClr val="FFFFFF"/>
              </a:solidFill>
              <a:latin typeface="Arial" charset="0"/>
            </a:endParaRPr>
          </a:p>
        </p:txBody>
      </p:sp>
      <p:sp>
        <p:nvSpPr>
          <p:cNvPr id="33795" name="Rectangle 17"/>
          <p:cNvSpPr>
            <a:spLocks noChangeArrowheads="1"/>
          </p:cNvSpPr>
          <p:nvPr/>
        </p:nvSpPr>
        <p:spPr bwMode="auto">
          <a:xfrm>
            <a:off x="1042988" y="2603500"/>
            <a:ext cx="79216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tr-TR" sz="2400" b="1" smtClean="0">
                <a:solidFill>
                  <a:srgbClr val="FF0000"/>
                </a:solidFill>
                <a:latin typeface="Arial" charset="0"/>
              </a:rPr>
              <a:t>İlaç etkileşimlerini sorgulayabileceğiniz web siteleri</a:t>
            </a:r>
          </a:p>
          <a:p>
            <a:pPr eaLnBrk="0" fontAlgn="base" hangingPunct="0">
              <a:spcBef>
                <a:spcPct val="0"/>
              </a:spcBef>
              <a:spcAft>
                <a:spcPct val="0"/>
              </a:spcAft>
            </a:pPr>
            <a:r>
              <a:rPr lang="tr-TR" sz="2400" u="sng" smtClean="0">
                <a:solidFill>
                  <a:srgbClr val="FFFFFF"/>
                </a:solidFill>
                <a:latin typeface="Arial" charset="0"/>
                <a:hlinkClick r:id="rId2"/>
              </a:rPr>
              <a:t>http://www.webmd.com/interaction-checker/</a:t>
            </a:r>
            <a:endParaRPr lang="tr-TR" sz="2400" smtClean="0">
              <a:solidFill>
                <a:srgbClr val="FFFFFF"/>
              </a:solidFill>
              <a:latin typeface="Arial" charset="0"/>
            </a:endParaRPr>
          </a:p>
          <a:p>
            <a:pPr eaLnBrk="0" fontAlgn="base" hangingPunct="0">
              <a:spcBef>
                <a:spcPct val="0"/>
              </a:spcBef>
              <a:spcAft>
                <a:spcPct val="0"/>
              </a:spcAft>
            </a:pPr>
            <a:r>
              <a:rPr lang="tr-TR" sz="2400" u="sng" smtClean="0">
                <a:solidFill>
                  <a:srgbClr val="FFFFFF"/>
                </a:solidFill>
                <a:latin typeface="Arial" charset="0"/>
                <a:hlinkClick r:id="rId3"/>
              </a:rPr>
              <a:t>http://reference.medscape.com/drug-interactionchecker</a:t>
            </a:r>
            <a:endParaRPr lang="tr-TR" sz="2400" smtClean="0">
              <a:solidFill>
                <a:srgbClr val="FFFFFF"/>
              </a:solidFill>
              <a:latin typeface="Arial" charset="0"/>
            </a:endParaRPr>
          </a:p>
          <a:p>
            <a:pPr eaLnBrk="0" fontAlgn="base" hangingPunct="0">
              <a:spcBef>
                <a:spcPct val="0"/>
              </a:spcBef>
              <a:spcAft>
                <a:spcPct val="0"/>
              </a:spcAft>
            </a:pPr>
            <a:r>
              <a:rPr lang="tr-TR" sz="2400" u="sng" smtClean="0">
                <a:solidFill>
                  <a:srgbClr val="FFFFFF"/>
                </a:solidFill>
                <a:latin typeface="Arial" charset="0"/>
                <a:hlinkClick r:id="rId4"/>
              </a:rPr>
              <a:t>https://www.drugs.com/drug_interactions.html</a:t>
            </a:r>
            <a:endParaRPr lang="tr-TR" sz="2400" smtClean="0">
              <a:solidFill>
                <a:srgbClr val="FFFFFF"/>
              </a:solidFill>
              <a:latin typeface="Arial" charset="0"/>
            </a:endParaRPr>
          </a:p>
          <a:p>
            <a:pPr eaLnBrk="0" fontAlgn="base" hangingPunct="0">
              <a:spcBef>
                <a:spcPct val="0"/>
              </a:spcBef>
              <a:spcAft>
                <a:spcPct val="0"/>
              </a:spcAft>
            </a:pPr>
            <a:r>
              <a:rPr lang="tr-TR" sz="2400" u="sng" smtClean="0">
                <a:solidFill>
                  <a:srgbClr val="FFFFFF"/>
                </a:solidFill>
                <a:latin typeface="Arial" charset="0"/>
                <a:hlinkClick r:id="rId5"/>
              </a:rPr>
              <a:t>http://www.rxlist.com/drug-interaction-checker.htm</a:t>
            </a:r>
            <a:endParaRPr lang="tr-TR" sz="2400" smtClean="0">
              <a:solidFill>
                <a:srgbClr val="FFFFFF"/>
              </a:solidFill>
              <a:latin typeface="Arial" charset="0"/>
            </a:endParaRPr>
          </a:p>
          <a:p>
            <a:pPr eaLnBrk="0" fontAlgn="base" hangingPunct="0">
              <a:spcBef>
                <a:spcPct val="0"/>
              </a:spcBef>
              <a:spcAft>
                <a:spcPct val="0"/>
              </a:spcAft>
            </a:pPr>
            <a:r>
              <a:rPr lang="tr-TR" sz="2400" u="sng" smtClean="0">
                <a:solidFill>
                  <a:srgbClr val="FFFFFF"/>
                </a:solidFill>
                <a:latin typeface="Arial" charset="0"/>
                <a:hlinkClick r:id="rId6"/>
              </a:rPr>
              <a:t>http://umm.edu/health/medical/drug-interaction-tool</a:t>
            </a:r>
            <a:endParaRPr lang="tr-TR" sz="2400" smtClean="0">
              <a:solidFill>
                <a:srgbClr val="FFFFFF"/>
              </a:solidFill>
              <a:latin typeface="Arial" charset="0"/>
            </a:endParaRPr>
          </a:p>
          <a:p>
            <a:pPr fontAlgn="base">
              <a:spcBef>
                <a:spcPct val="0"/>
              </a:spcBef>
              <a:spcAft>
                <a:spcPct val="0"/>
              </a:spcAft>
            </a:pPr>
            <a:endParaRPr lang="tr-TR" smtClean="0">
              <a:solidFill>
                <a:srgbClr val="FFCC00"/>
              </a:solidFill>
              <a:latin typeface="Sylfaen" pitchFamily="18" charset="0"/>
            </a:endParaRPr>
          </a:p>
        </p:txBody>
      </p:sp>
    </p:spTree>
    <p:extLst>
      <p:ext uri="{BB962C8B-B14F-4D97-AF65-F5344CB8AC3E}">
        <p14:creationId xmlns:p14="http://schemas.microsoft.com/office/powerpoint/2010/main" val="358748612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3600" dirty="0" smtClean="0">
                <a:solidFill>
                  <a:srgbClr val="FF0000"/>
                </a:solidFill>
              </a:rPr>
              <a:t>https://reference.medscape.com/drug-interactionchecker</a:t>
            </a:r>
            <a:endParaRPr lang="tr-TR" sz="3600" dirty="0">
              <a:solidFill>
                <a:srgbClr val="FF0000"/>
              </a:solidFill>
            </a:endParaRPr>
          </a:p>
        </p:txBody>
      </p:sp>
      <p:sp>
        <p:nvSpPr>
          <p:cNvPr id="3" name="İçerik Yer Tutucusu 2"/>
          <p:cNvSpPr>
            <a:spLocks noGrp="1"/>
          </p:cNvSpPr>
          <p:nvPr>
            <p:ph idx="1"/>
          </p:nvPr>
        </p:nvSpPr>
        <p:spPr/>
        <p:txBody>
          <a:bodyPr/>
          <a:lstStyle/>
          <a:p>
            <a:pPr>
              <a:defRPr/>
            </a:pPr>
            <a:r>
              <a:rPr lang="en-US" b="1" dirty="0" smtClean="0"/>
              <a:t>Enter a drug, OTC or herbal supplement:</a:t>
            </a:r>
          </a:p>
          <a:p>
            <a:pPr>
              <a:defRPr/>
            </a:pPr>
            <a:r>
              <a:rPr lang="tr-TR" b="1" dirty="0" err="1" smtClean="0"/>
              <a:t>Patient</a:t>
            </a:r>
            <a:r>
              <a:rPr lang="tr-TR" b="1" dirty="0" smtClean="0"/>
              <a:t> </a:t>
            </a:r>
            <a:r>
              <a:rPr lang="tr-TR" b="1" dirty="0" err="1" smtClean="0"/>
              <a:t>Regimen</a:t>
            </a:r>
            <a:endParaRPr lang="tr-TR" b="1" dirty="0" smtClean="0"/>
          </a:p>
          <a:p>
            <a:pPr>
              <a:buFont typeface="Arial"/>
              <a:buChar char="•"/>
              <a:defRPr/>
            </a:pPr>
            <a:r>
              <a:rPr lang="tr-TR" dirty="0" smtClean="0"/>
              <a:t>  1- </a:t>
            </a:r>
            <a:r>
              <a:rPr lang="tr-TR" dirty="0" err="1" smtClean="0">
                <a:hlinkClick r:id="rId2"/>
              </a:rPr>
              <a:t>digoxin</a:t>
            </a:r>
            <a:endParaRPr lang="tr-TR" dirty="0" smtClean="0"/>
          </a:p>
          <a:p>
            <a:pPr>
              <a:buFont typeface="Arial"/>
              <a:buChar char="•"/>
              <a:defRPr/>
            </a:pPr>
            <a:r>
              <a:rPr lang="tr-TR" dirty="0" smtClean="0"/>
              <a:t>  2- </a:t>
            </a:r>
            <a:r>
              <a:rPr lang="tr-TR" dirty="0" err="1" smtClean="0">
                <a:hlinkClick r:id="rId3"/>
              </a:rPr>
              <a:t>warfarin</a:t>
            </a:r>
            <a:r>
              <a:rPr lang="tr-TR" dirty="0" smtClean="0"/>
              <a:t>• </a:t>
            </a:r>
            <a:r>
              <a:rPr lang="tr-TR" dirty="0" err="1" smtClean="0"/>
              <a:t>Coumadin</a:t>
            </a:r>
            <a:endParaRPr lang="tr-TR" dirty="0" smtClean="0"/>
          </a:p>
          <a:p>
            <a:pPr>
              <a:buFont typeface="Arial"/>
              <a:buChar char="•"/>
              <a:defRPr/>
            </a:pPr>
            <a:r>
              <a:rPr lang="tr-TR" dirty="0" smtClean="0"/>
              <a:t>  3- </a:t>
            </a:r>
            <a:r>
              <a:rPr lang="tr-TR" dirty="0" err="1" smtClean="0">
                <a:hlinkClick r:id="rId4"/>
              </a:rPr>
              <a:t>clopidogrel</a:t>
            </a:r>
            <a:endParaRPr lang="tr-TR" dirty="0" smtClean="0"/>
          </a:p>
          <a:p>
            <a:pPr>
              <a:buFont typeface="Arial"/>
              <a:buChar char="•"/>
              <a:defRPr/>
            </a:pPr>
            <a:r>
              <a:rPr lang="tr-TR" dirty="0" smtClean="0"/>
              <a:t>  4- </a:t>
            </a:r>
            <a:r>
              <a:rPr lang="tr-TR" dirty="0" err="1" smtClean="0">
                <a:hlinkClick r:id="rId5"/>
              </a:rPr>
              <a:t>lisinopril</a:t>
            </a:r>
            <a:endParaRPr lang="tr-TR" dirty="0" smtClean="0"/>
          </a:p>
          <a:p>
            <a:pPr>
              <a:buFont typeface="Arial"/>
              <a:buChar char="•"/>
              <a:defRPr/>
            </a:pPr>
            <a:r>
              <a:rPr lang="tr-TR" dirty="0" smtClean="0"/>
              <a:t> 5-  </a:t>
            </a:r>
            <a:r>
              <a:rPr lang="tr-TR" dirty="0" err="1" smtClean="0">
                <a:hlinkClick r:id="rId6"/>
              </a:rPr>
              <a:t>lansoprazole</a:t>
            </a:r>
            <a:endParaRPr lang="tr-TR" dirty="0" smtClean="0"/>
          </a:p>
          <a:p>
            <a:pPr>
              <a:defRPr/>
            </a:pPr>
            <a:endParaRPr lang="tr-TR" dirty="0"/>
          </a:p>
        </p:txBody>
      </p:sp>
    </p:spTree>
    <p:extLst>
      <p:ext uri="{BB962C8B-B14F-4D97-AF65-F5344CB8AC3E}">
        <p14:creationId xmlns:p14="http://schemas.microsoft.com/office/powerpoint/2010/main" val="348477332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5 </a:t>
            </a:r>
            <a:r>
              <a:rPr lang="tr-TR" dirty="0" err="1" smtClean="0"/>
              <a:t>Interactions</a:t>
            </a:r>
            <a:r>
              <a:rPr lang="tr-TR" dirty="0" smtClean="0"/>
              <a:t> </a:t>
            </a:r>
            <a:r>
              <a:rPr lang="tr-TR" dirty="0" err="1" smtClean="0"/>
              <a:t>Found</a:t>
            </a:r>
            <a:r>
              <a:rPr lang="tr-TR" dirty="0" smtClean="0"/>
              <a:t> </a:t>
            </a:r>
            <a:endParaRPr lang="tr-TR" dirty="0"/>
          </a:p>
        </p:txBody>
      </p:sp>
      <p:sp>
        <p:nvSpPr>
          <p:cNvPr id="3" name="İçerik Yer Tutucusu 2"/>
          <p:cNvSpPr>
            <a:spLocks noGrp="1"/>
          </p:cNvSpPr>
          <p:nvPr>
            <p:ph idx="1"/>
          </p:nvPr>
        </p:nvSpPr>
        <p:spPr/>
        <p:txBody>
          <a:bodyPr/>
          <a:lstStyle/>
          <a:p>
            <a:pPr>
              <a:defRPr/>
            </a:pPr>
            <a:r>
              <a:rPr lang="tr-TR" b="1" dirty="0" smtClean="0">
                <a:solidFill>
                  <a:srgbClr val="FF0000"/>
                </a:solidFill>
                <a:effectLst/>
              </a:rPr>
              <a:t>A- </a:t>
            </a:r>
            <a:r>
              <a:rPr lang="en-US" b="1" dirty="0" smtClean="0">
                <a:solidFill>
                  <a:srgbClr val="FF0000"/>
                </a:solidFill>
                <a:effectLst/>
              </a:rPr>
              <a:t>Serious - Use Alternative</a:t>
            </a:r>
          </a:p>
          <a:p>
            <a:pPr>
              <a:buFont typeface="Arial"/>
              <a:buChar char="•"/>
              <a:defRPr/>
            </a:pPr>
            <a:r>
              <a:rPr lang="en-US" sz="4000" b="1" dirty="0" err="1" smtClean="0">
                <a:solidFill>
                  <a:srgbClr val="FFFF00"/>
                </a:solidFill>
                <a:effectLst/>
              </a:rPr>
              <a:t>lansoprazole</a:t>
            </a:r>
            <a:r>
              <a:rPr lang="en-US" sz="4000" b="1" dirty="0" smtClean="0">
                <a:solidFill>
                  <a:srgbClr val="FFFF00"/>
                </a:solidFill>
                <a:effectLst/>
              </a:rPr>
              <a:t> + digoxin</a:t>
            </a:r>
          </a:p>
          <a:p>
            <a:pPr>
              <a:buFont typeface="Arial"/>
              <a:buChar char="•"/>
              <a:defRPr/>
            </a:pPr>
            <a:r>
              <a:rPr lang="en-US" dirty="0" err="1" smtClean="0">
                <a:effectLst/>
              </a:rPr>
              <a:t>lansoprazole</a:t>
            </a:r>
            <a:r>
              <a:rPr lang="en-US" dirty="0" smtClean="0">
                <a:effectLst/>
              </a:rPr>
              <a:t> will increase the level or effect of digoxin by increasing gastric </a:t>
            </a:r>
            <a:r>
              <a:rPr lang="en-US" dirty="0" err="1" smtClean="0">
                <a:effectLst/>
              </a:rPr>
              <a:t>pH.</a:t>
            </a:r>
            <a:r>
              <a:rPr lang="en-US" dirty="0" smtClean="0">
                <a:effectLst/>
              </a:rPr>
              <a:t> Applies only to oral form of both agents. Avoid or Use Alternate Drug.</a:t>
            </a:r>
          </a:p>
          <a:p>
            <a:pPr>
              <a:defRPr/>
            </a:pPr>
            <a:endParaRPr lang="tr-TR" dirty="0"/>
          </a:p>
        </p:txBody>
      </p:sp>
    </p:spTree>
    <p:extLst>
      <p:ext uri="{BB962C8B-B14F-4D97-AF65-F5344CB8AC3E}">
        <p14:creationId xmlns:p14="http://schemas.microsoft.com/office/powerpoint/2010/main" val="338466755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solidFill>
                  <a:srgbClr val="FF0000"/>
                </a:solidFill>
              </a:rPr>
              <a:t>B- </a:t>
            </a:r>
            <a:r>
              <a:rPr lang="tr-TR" dirty="0" err="1" smtClean="0">
                <a:solidFill>
                  <a:srgbClr val="FF0000"/>
                </a:solidFill>
              </a:rPr>
              <a:t>Monitor</a:t>
            </a:r>
            <a:r>
              <a:rPr lang="tr-TR" dirty="0" smtClean="0">
                <a:solidFill>
                  <a:srgbClr val="FF0000"/>
                </a:solidFill>
              </a:rPr>
              <a:t> </a:t>
            </a:r>
            <a:r>
              <a:rPr lang="tr-TR" dirty="0" err="1" smtClean="0">
                <a:solidFill>
                  <a:srgbClr val="FF0000"/>
                </a:solidFill>
              </a:rPr>
              <a:t>Closely</a:t>
            </a:r>
            <a:endParaRPr lang="tr-TR" dirty="0">
              <a:solidFill>
                <a:srgbClr val="FF0000"/>
              </a:solidFill>
            </a:endParaRPr>
          </a:p>
        </p:txBody>
      </p:sp>
      <p:sp>
        <p:nvSpPr>
          <p:cNvPr id="3" name="İçerik Yer Tutucusu 2"/>
          <p:cNvSpPr>
            <a:spLocks noGrp="1"/>
          </p:cNvSpPr>
          <p:nvPr>
            <p:ph idx="1"/>
          </p:nvPr>
        </p:nvSpPr>
        <p:spPr/>
        <p:txBody>
          <a:bodyPr/>
          <a:lstStyle/>
          <a:p>
            <a:pPr>
              <a:defRPr/>
            </a:pPr>
            <a:endParaRPr lang="en-US" dirty="0" smtClean="0"/>
          </a:p>
          <a:p>
            <a:pPr>
              <a:defRPr/>
            </a:pPr>
            <a:r>
              <a:rPr lang="en-US" dirty="0" smtClean="0"/>
              <a:t>    </a:t>
            </a:r>
            <a:r>
              <a:rPr lang="en-US" b="1" dirty="0" err="1" smtClean="0">
                <a:solidFill>
                  <a:srgbClr val="FFFF00"/>
                </a:solidFill>
              </a:rPr>
              <a:t>lisinopril</a:t>
            </a:r>
            <a:r>
              <a:rPr lang="en-US" b="1" dirty="0" smtClean="0">
                <a:solidFill>
                  <a:srgbClr val="FFFF00"/>
                </a:solidFill>
              </a:rPr>
              <a:t> + digoxin</a:t>
            </a:r>
          </a:p>
          <a:p>
            <a:pPr marL="0" indent="0">
              <a:buFont typeface="Wingdings" pitchFamily="2" charset="2"/>
              <a:buNone/>
              <a:defRPr/>
            </a:pPr>
            <a:r>
              <a:rPr lang="en-US" dirty="0" err="1" smtClean="0"/>
              <a:t>lisinopril</a:t>
            </a:r>
            <a:r>
              <a:rPr lang="en-US" dirty="0" smtClean="0"/>
              <a:t> increases levels of digoxin by unspecified interaction mechanism. Use Caution/Monitor.</a:t>
            </a:r>
          </a:p>
          <a:p>
            <a:pPr marL="0" indent="0">
              <a:buFont typeface="Wingdings" pitchFamily="2" charset="2"/>
              <a:buNone/>
              <a:defRPr/>
            </a:pPr>
            <a:endParaRPr lang="en-US" dirty="0" smtClean="0"/>
          </a:p>
        </p:txBody>
      </p:sp>
    </p:spTree>
    <p:extLst>
      <p:ext uri="{BB962C8B-B14F-4D97-AF65-F5344CB8AC3E}">
        <p14:creationId xmlns:p14="http://schemas.microsoft.com/office/powerpoint/2010/main" val="267902883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en-US" dirty="0" smtClean="0">
                <a:solidFill>
                  <a:srgbClr val="FFFF00"/>
                </a:solidFill>
              </a:rPr>
              <a:t>warfarin + </a:t>
            </a:r>
            <a:r>
              <a:rPr lang="en-US" dirty="0" err="1" smtClean="0">
                <a:solidFill>
                  <a:srgbClr val="FFFF00"/>
                </a:solidFill>
              </a:rPr>
              <a:t>clopidogrel</a:t>
            </a:r>
            <a:endParaRPr lang="en-US" dirty="0" smtClean="0">
              <a:solidFill>
                <a:srgbClr val="FFFF00"/>
              </a:solidFill>
            </a:endParaRPr>
          </a:p>
        </p:txBody>
      </p:sp>
      <p:sp>
        <p:nvSpPr>
          <p:cNvPr id="3" name="İçerik Yer Tutucusu 2"/>
          <p:cNvSpPr>
            <a:spLocks noGrp="1"/>
          </p:cNvSpPr>
          <p:nvPr>
            <p:ph idx="1"/>
          </p:nvPr>
        </p:nvSpPr>
        <p:spPr/>
        <p:txBody>
          <a:bodyPr/>
          <a:lstStyle/>
          <a:p>
            <a:pPr>
              <a:defRPr/>
            </a:pPr>
            <a:r>
              <a:rPr lang="en-US" dirty="0" smtClean="0"/>
              <a:t> </a:t>
            </a:r>
            <a:r>
              <a:rPr lang="en-US" sz="2000" dirty="0" smtClean="0"/>
              <a:t>warfarin, </a:t>
            </a:r>
            <a:r>
              <a:rPr lang="en-US" sz="2000" dirty="0" err="1" smtClean="0"/>
              <a:t>clopidogrel</a:t>
            </a:r>
            <a:r>
              <a:rPr lang="en-US" sz="2000" dirty="0" smtClean="0"/>
              <a:t>. Either increases effects of the other by </a:t>
            </a:r>
            <a:r>
              <a:rPr lang="en-US" sz="2000" dirty="0" err="1" smtClean="0"/>
              <a:t>pharmacodynamic</a:t>
            </a:r>
            <a:r>
              <a:rPr lang="en-US" sz="2000" dirty="0" smtClean="0"/>
              <a:t> synergism. Modify Therapy/Monitor Closely. Enhanced risk of hemorrhage; additive effects may occur when simultaneous use is clinically required .</a:t>
            </a:r>
          </a:p>
          <a:p>
            <a:pPr>
              <a:defRPr/>
            </a:pPr>
            <a:r>
              <a:rPr lang="en-US" sz="2000" b="1" dirty="0" smtClean="0">
                <a:solidFill>
                  <a:srgbClr val="FFFF00"/>
                </a:solidFill>
              </a:rPr>
              <a:t>    </a:t>
            </a:r>
            <a:r>
              <a:rPr lang="en-US" sz="4000" b="1" dirty="0" err="1" smtClean="0">
                <a:solidFill>
                  <a:srgbClr val="FFFF00"/>
                </a:solidFill>
              </a:rPr>
              <a:t>lansoprazole</a:t>
            </a:r>
            <a:r>
              <a:rPr lang="en-US" sz="4000" b="1" dirty="0" smtClean="0">
                <a:solidFill>
                  <a:srgbClr val="FFFF00"/>
                </a:solidFill>
              </a:rPr>
              <a:t> + </a:t>
            </a:r>
            <a:r>
              <a:rPr lang="en-US" sz="4000" b="1" dirty="0" err="1" smtClean="0">
                <a:solidFill>
                  <a:srgbClr val="FFFF00"/>
                </a:solidFill>
              </a:rPr>
              <a:t>clopidogrel</a:t>
            </a:r>
            <a:endParaRPr lang="en-US" sz="4000" b="1" dirty="0" smtClean="0">
              <a:solidFill>
                <a:srgbClr val="FFFF00"/>
              </a:solidFill>
            </a:endParaRPr>
          </a:p>
          <a:p>
            <a:pPr marL="0" indent="0">
              <a:buFont typeface="Wingdings" pitchFamily="2" charset="2"/>
              <a:buNone/>
              <a:defRPr/>
            </a:pPr>
            <a:r>
              <a:rPr lang="en-US" sz="1800" dirty="0" err="1" smtClean="0"/>
              <a:t>lansoprazole</a:t>
            </a:r>
            <a:r>
              <a:rPr lang="en-US" sz="1800" dirty="0" smtClean="0"/>
              <a:t> decreases effects of </a:t>
            </a:r>
            <a:r>
              <a:rPr lang="en-US" sz="1800" dirty="0" err="1" smtClean="0"/>
              <a:t>clopidogrel</a:t>
            </a:r>
            <a:r>
              <a:rPr lang="en-US" sz="1800" dirty="0" smtClean="0"/>
              <a:t> by affecting hepatic enzyme CYP2C19 metabolism. Use Caution/Monitor. Mean AUC of </a:t>
            </a:r>
            <a:r>
              <a:rPr lang="en-US" sz="1800" dirty="0" err="1" smtClean="0"/>
              <a:t>clopidogrel</a:t>
            </a:r>
            <a:r>
              <a:rPr lang="en-US" sz="1800" dirty="0" smtClean="0"/>
              <a:t> active metabolite was reduced by ~14% when </a:t>
            </a:r>
            <a:r>
              <a:rPr lang="en-US" sz="1800" dirty="0" err="1" smtClean="0"/>
              <a:t>lansoprazole</a:t>
            </a:r>
            <a:r>
              <a:rPr lang="en-US" sz="1800" dirty="0" smtClean="0"/>
              <a:t> was </a:t>
            </a:r>
            <a:r>
              <a:rPr lang="en-US" sz="1800" dirty="0" err="1" smtClean="0"/>
              <a:t>coadministered</a:t>
            </a:r>
            <a:r>
              <a:rPr lang="en-US" sz="1800" dirty="0" smtClean="0"/>
              <a:t> compared to administration of </a:t>
            </a:r>
            <a:r>
              <a:rPr lang="en-US" sz="1800" dirty="0" err="1" smtClean="0"/>
              <a:t>clopidogrel</a:t>
            </a:r>
            <a:r>
              <a:rPr lang="en-US" sz="1800" dirty="0" smtClean="0"/>
              <a:t> alone in healthy subjects who were CYP2C19 extensive metabolizers. </a:t>
            </a:r>
            <a:r>
              <a:rPr lang="en-US" sz="1800" dirty="0" err="1" smtClean="0"/>
              <a:t>Clopidogrel</a:t>
            </a:r>
            <a:r>
              <a:rPr lang="en-US" sz="1800" dirty="0" smtClean="0"/>
              <a:t> efficacy may be reduced by drugs that inhibit CYP2C19. Inhibition of platelet aggregation by </a:t>
            </a:r>
            <a:r>
              <a:rPr lang="en-US" sz="1800" dirty="0" err="1" smtClean="0"/>
              <a:t>clopidogrel</a:t>
            </a:r>
            <a:r>
              <a:rPr lang="en-US" sz="1800" dirty="0" smtClean="0"/>
              <a:t> is entirely due to the active </a:t>
            </a:r>
            <a:r>
              <a:rPr lang="en-US" sz="1800" dirty="0" err="1" smtClean="0"/>
              <a:t>clopidogrel</a:t>
            </a:r>
            <a:r>
              <a:rPr lang="en-US" sz="1800" dirty="0" smtClean="0"/>
              <a:t> metabolite. </a:t>
            </a:r>
            <a:r>
              <a:rPr lang="en-US" sz="1800" dirty="0" err="1" smtClean="0"/>
              <a:t>Clopidogrel</a:t>
            </a:r>
            <a:r>
              <a:rPr lang="en-US" sz="1800" dirty="0" smtClean="0"/>
              <a:t> is metabolized in part by CYP2C19</a:t>
            </a:r>
            <a:r>
              <a:rPr lang="en-US" sz="2000" dirty="0" smtClean="0"/>
              <a:t>.</a:t>
            </a:r>
            <a:r>
              <a:rPr lang="en-US" dirty="0" smtClean="0"/>
              <a:t>   </a:t>
            </a:r>
            <a:endParaRPr lang="tr-TR" dirty="0"/>
          </a:p>
        </p:txBody>
      </p:sp>
    </p:spTree>
    <p:extLst>
      <p:ext uri="{BB962C8B-B14F-4D97-AF65-F5344CB8AC3E}">
        <p14:creationId xmlns:p14="http://schemas.microsoft.com/office/powerpoint/2010/main" val="233533718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solidFill>
                  <a:srgbClr val="FFFF00"/>
                </a:solidFill>
              </a:rPr>
              <a:t/>
            </a:r>
            <a:br>
              <a:rPr lang="tr-TR" dirty="0" smtClean="0">
                <a:solidFill>
                  <a:srgbClr val="FFFF00"/>
                </a:solidFill>
              </a:rPr>
            </a:br>
            <a:r>
              <a:rPr lang="en-US" dirty="0" err="1" smtClean="0">
                <a:solidFill>
                  <a:srgbClr val="FFFF00"/>
                </a:solidFill>
              </a:rPr>
              <a:t>lansoprazole</a:t>
            </a:r>
            <a:r>
              <a:rPr lang="en-US" dirty="0" smtClean="0">
                <a:solidFill>
                  <a:srgbClr val="FFFF00"/>
                </a:solidFill>
              </a:rPr>
              <a:t> + digoxin</a:t>
            </a:r>
            <a:br>
              <a:rPr lang="en-US" dirty="0" smtClean="0">
                <a:solidFill>
                  <a:srgbClr val="FFFF00"/>
                </a:solidFill>
              </a:rPr>
            </a:br>
            <a:endParaRPr lang="tr-TR" dirty="0">
              <a:solidFill>
                <a:srgbClr val="FFFF00"/>
              </a:solidFill>
            </a:endParaRPr>
          </a:p>
        </p:txBody>
      </p:sp>
      <p:sp>
        <p:nvSpPr>
          <p:cNvPr id="3" name="İçerik Yer Tutucusu 2"/>
          <p:cNvSpPr>
            <a:spLocks noGrp="1"/>
          </p:cNvSpPr>
          <p:nvPr>
            <p:ph idx="1"/>
          </p:nvPr>
        </p:nvSpPr>
        <p:spPr/>
        <p:txBody>
          <a:bodyPr/>
          <a:lstStyle/>
          <a:p>
            <a:pPr>
              <a:defRPr/>
            </a:pPr>
            <a:endParaRPr lang="en-US" dirty="0" smtClean="0"/>
          </a:p>
          <a:p>
            <a:pPr>
              <a:defRPr/>
            </a:pPr>
            <a:r>
              <a:rPr lang="en-US" dirty="0" smtClean="0"/>
              <a:t> </a:t>
            </a:r>
            <a:r>
              <a:rPr lang="en-US" dirty="0" err="1" smtClean="0"/>
              <a:t>lansoprazole</a:t>
            </a:r>
            <a:r>
              <a:rPr lang="en-US" dirty="0" smtClean="0"/>
              <a:t> increases toxicity of digoxin by Other (see comment). Use Caution/Monitor. Comment: Prolonged use of PPIs may cause </a:t>
            </a:r>
            <a:r>
              <a:rPr lang="en-US" dirty="0" err="1" smtClean="0"/>
              <a:t>hypomagnesemia</a:t>
            </a:r>
            <a:r>
              <a:rPr lang="en-US" dirty="0" smtClean="0"/>
              <a:t> and increase risk for digoxin toxicity.</a:t>
            </a:r>
            <a:endParaRPr lang="tr-TR" dirty="0" smtClean="0"/>
          </a:p>
          <a:p>
            <a:pPr>
              <a:defRPr/>
            </a:pPr>
            <a:endParaRPr lang="tr-TR" dirty="0"/>
          </a:p>
        </p:txBody>
      </p:sp>
    </p:spTree>
    <p:extLst>
      <p:ext uri="{BB962C8B-B14F-4D97-AF65-F5344CB8AC3E}">
        <p14:creationId xmlns:p14="http://schemas.microsoft.com/office/powerpoint/2010/main" val="112335194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457200" y="381000"/>
            <a:ext cx="8229600" cy="6299200"/>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400">
                <a:solidFill>
                  <a:srgbClr val="FF0000"/>
                </a:solidFill>
                <a:effectLst>
                  <a:outerShdw blurRad="38100" dist="38100" dir="2700000" algn="tl">
                    <a:srgbClr val="000000"/>
                  </a:outerShdw>
                </a:effectLst>
                <a:latin typeface="Comic Sans MS" pitchFamily="66" charset="0"/>
              </a:rPr>
              <a:t>ÖZETLE:</a:t>
            </a: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1-İlaç etkileşmelerinin çoğu zararsızdır.</a:t>
            </a: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2-Etkileşimin derecesi bir hastadan diğerine değişir.</a:t>
            </a: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3-Etkileşimde terapötik penceresi dar olan ilaçlar (Ör. Fenitoin, Teofilin vb.)  dikkatli doz kontrolü yapılması gereken ilaçlar (Ör. Antikoagülanlar, Antiepileptikler, Antidiyabetikler vb.) ciddi sonuçlara yol açabilir.</a:t>
            </a: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4-Yaşlılar, böbrek ya da KC işlevlerinde bozukluk olanlara daha dikkat etmek gerekir.</a:t>
            </a:r>
          </a:p>
          <a:p>
            <a:pPr marL="1371600" lvl="2" indent="-457200" eaLnBrk="0" fontAlgn="base" hangingPunct="0">
              <a:spcBef>
                <a:spcPct val="0"/>
              </a:spcBef>
              <a:spcAft>
                <a:spcPct val="0"/>
              </a:spcAft>
              <a:buClr>
                <a:srgbClr val="FF0066"/>
              </a:buClr>
              <a:defRPr/>
            </a:pPr>
            <a:endParaRPr lang="tr-TR" sz="240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5-Tehlikeli olabilecek etkileşimler ve ilaçların kesinlikle birlikte alınmaması gereken durumlar çeşitli rehberlerde “ilaç etkileşimleri listesi” olarak mevcuttur.   </a:t>
            </a:r>
          </a:p>
        </p:txBody>
      </p:sp>
      <p:sp>
        <p:nvSpPr>
          <p:cNvPr id="3993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156046010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1042988" y="1789113"/>
            <a:ext cx="7405687" cy="3414712"/>
          </a:xfrm>
          <a:prstGeom prst="rect">
            <a:avLst/>
          </a:prstGeom>
          <a:gradFill rotWithShape="1">
            <a:gsLst>
              <a:gs pos="0">
                <a:schemeClr val="bg2"/>
              </a:gs>
              <a:gs pos="100000">
                <a:srgbClr val="0099CC"/>
              </a:gs>
            </a:gsLst>
            <a:path path="rect">
              <a:fillToRect r="100000" b="100000"/>
            </a:path>
          </a:gradFill>
          <a:ln>
            <a:noFill/>
          </a:ln>
          <a:effectLst/>
          <a:extLst/>
        </p:spPr>
        <p:txBody>
          <a:bodyPr anchor="ctr">
            <a:spAutoFit/>
          </a:bodyPr>
          <a:lstStyle/>
          <a:p>
            <a:pPr algn="just" fontAlgn="base">
              <a:lnSpc>
                <a:spcPct val="130000"/>
              </a:lnSpc>
              <a:spcBef>
                <a:spcPct val="0"/>
              </a:spcBef>
              <a:spcAft>
                <a:spcPct val="0"/>
              </a:spcAft>
              <a:buFontTx/>
              <a:buChar char="•"/>
              <a:defRPr/>
            </a:pPr>
            <a:r>
              <a:rPr lang="tr-TR" sz="2400">
                <a:solidFill>
                  <a:srgbClr val="FFFFFF"/>
                </a:solidFill>
                <a:effectLst>
                  <a:outerShdw blurRad="38100" dist="38100" dir="2700000" algn="tl">
                    <a:srgbClr val="000000"/>
                  </a:outerShdw>
                </a:effectLst>
                <a:latin typeface="Sylfaen" pitchFamily="18" charset="0"/>
              </a:rPr>
              <a:t>Gerçek bir etkileşimin klinik bulgularını göstermek ve gözlenen klinik etki ile ilaç etkileşimi arasında bir </a:t>
            </a:r>
            <a:r>
              <a:rPr lang="tr-TR" sz="2400">
                <a:solidFill>
                  <a:srgbClr val="FFCC00"/>
                </a:solidFill>
                <a:effectLst>
                  <a:outerShdw blurRad="38100" dist="38100" dir="2700000" algn="tl">
                    <a:srgbClr val="000000"/>
                  </a:outerShdw>
                </a:effectLst>
                <a:latin typeface="Sylfaen" pitchFamily="18" charset="0"/>
              </a:rPr>
              <a:t>neden-sonuç ilişkisi</a:t>
            </a:r>
            <a:r>
              <a:rPr lang="tr-TR" sz="2400">
                <a:solidFill>
                  <a:srgbClr val="FFFFFF"/>
                </a:solidFill>
                <a:effectLst>
                  <a:outerShdw blurRad="38100" dist="38100" dir="2700000" algn="tl">
                    <a:srgbClr val="000000"/>
                  </a:outerShdw>
                </a:effectLst>
                <a:latin typeface="Sylfaen" pitchFamily="18" charset="0"/>
              </a:rPr>
              <a:t> kurmak zordur.</a:t>
            </a:r>
          </a:p>
          <a:p>
            <a:pPr algn="just" fontAlgn="base">
              <a:lnSpc>
                <a:spcPct val="130000"/>
              </a:lnSpc>
              <a:spcBef>
                <a:spcPct val="0"/>
              </a:spcBef>
              <a:spcAft>
                <a:spcPct val="0"/>
              </a:spcAft>
              <a:buFontTx/>
              <a:buChar char="•"/>
              <a:defRPr/>
            </a:pPr>
            <a:r>
              <a:rPr lang="tr-TR" sz="2400">
                <a:solidFill>
                  <a:srgbClr val="FFFFFF"/>
                </a:solidFill>
                <a:effectLst>
                  <a:outerShdw blurRad="38100" dist="38100" dir="2700000" algn="tl">
                    <a:srgbClr val="000000"/>
                  </a:outerShdw>
                </a:effectLst>
                <a:latin typeface="Sylfaen" pitchFamily="18" charset="0"/>
              </a:rPr>
              <a:t>Olgular genellikle </a:t>
            </a:r>
            <a:r>
              <a:rPr lang="tr-TR" sz="2400">
                <a:solidFill>
                  <a:srgbClr val="FFCC00"/>
                </a:solidFill>
                <a:effectLst>
                  <a:outerShdw blurRad="38100" dist="38100" dir="2700000" algn="tl">
                    <a:srgbClr val="000000"/>
                  </a:outerShdw>
                </a:effectLst>
                <a:latin typeface="Sylfaen" pitchFamily="18" charset="0"/>
              </a:rPr>
              <a:t>‘potansiyel’</a:t>
            </a:r>
            <a:r>
              <a:rPr lang="tr-TR" sz="2400">
                <a:solidFill>
                  <a:srgbClr val="FFFFFF"/>
                </a:solidFill>
                <a:effectLst>
                  <a:outerShdw blurRad="38100" dist="38100" dir="2700000" algn="tl">
                    <a:srgbClr val="000000"/>
                  </a:outerShdw>
                </a:effectLst>
                <a:latin typeface="Sylfaen" pitchFamily="18" charset="0"/>
              </a:rPr>
              <a:t> ya da </a:t>
            </a:r>
            <a:r>
              <a:rPr lang="tr-TR" sz="2400">
                <a:solidFill>
                  <a:srgbClr val="FFCC00"/>
                </a:solidFill>
                <a:effectLst>
                  <a:outerShdw blurRad="38100" dist="38100" dir="2700000" algn="tl">
                    <a:srgbClr val="000000"/>
                  </a:outerShdw>
                </a:effectLst>
                <a:latin typeface="Sylfaen" pitchFamily="18" charset="0"/>
              </a:rPr>
              <a:t>‘olası’</a:t>
            </a:r>
            <a:r>
              <a:rPr lang="tr-TR" sz="2400">
                <a:solidFill>
                  <a:srgbClr val="FFFFFF"/>
                </a:solidFill>
                <a:effectLst>
                  <a:outerShdw blurRad="38100" dist="38100" dir="2700000" algn="tl">
                    <a:srgbClr val="000000"/>
                  </a:outerShdw>
                </a:effectLst>
                <a:latin typeface="Sylfaen" pitchFamily="18" charset="0"/>
              </a:rPr>
              <a:t> ilaç etkileşimi olarak değerlendirilmektedir </a:t>
            </a:r>
          </a:p>
          <a:p>
            <a:pPr algn="just" fontAlgn="base">
              <a:lnSpc>
                <a:spcPct val="130000"/>
              </a:lnSpc>
              <a:spcBef>
                <a:spcPct val="0"/>
              </a:spcBef>
              <a:spcAft>
                <a:spcPct val="0"/>
              </a:spcAft>
              <a:buFontTx/>
              <a:buChar char="•"/>
              <a:defRPr/>
            </a:pPr>
            <a:r>
              <a:rPr lang="tr-TR" sz="2400">
                <a:solidFill>
                  <a:srgbClr val="FFFFFF"/>
                </a:solidFill>
                <a:effectLst>
                  <a:outerShdw blurRad="38100" dist="38100" dir="2700000" algn="tl">
                    <a:srgbClr val="000000"/>
                  </a:outerShdw>
                </a:effectLst>
                <a:latin typeface="Sylfaen" pitchFamily="18" charset="0"/>
              </a:rPr>
              <a:t>Acil serviste hastanın kullanmakta olduğu ilaçlar iyi </a:t>
            </a:r>
            <a:r>
              <a:rPr lang="tr-TR" sz="2400">
                <a:solidFill>
                  <a:srgbClr val="FFCC00"/>
                </a:solidFill>
                <a:effectLst>
                  <a:outerShdw blurRad="38100" dist="38100" dir="2700000" algn="tl">
                    <a:srgbClr val="000000"/>
                  </a:outerShdw>
                </a:effectLst>
                <a:latin typeface="Sylfaen" pitchFamily="18" charset="0"/>
              </a:rPr>
              <a:t>sorgulanmamaktadır</a:t>
            </a:r>
            <a:r>
              <a:rPr lang="tr-TR" sz="2000">
                <a:solidFill>
                  <a:srgbClr val="FFCC00"/>
                </a:solidFill>
                <a:effectLst>
                  <a:outerShdw blurRad="38100" dist="38100" dir="2700000" algn="tl">
                    <a:srgbClr val="000000"/>
                  </a:outerShdw>
                </a:effectLst>
                <a:latin typeface="Sylfaen" pitchFamily="18" charset="0"/>
              </a:rPr>
              <a:t>.</a:t>
            </a:r>
          </a:p>
        </p:txBody>
      </p:sp>
    </p:spTree>
    <p:extLst>
      <p:ext uri="{BB962C8B-B14F-4D97-AF65-F5344CB8AC3E}">
        <p14:creationId xmlns:p14="http://schemas.microsoft.com/office/powerpoint/2010/main" val="235741248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58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12122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381000" y="457200"/>
            <a:ext cx="8382000" cy="4832350"/>
          </a:xfrm>
          <a:prstGeom prst="rect">
            <a:avLst/>
          </a:prstGeom>
          <a:noFill/>
          <a:ln>
            <a:noFill/>
          </a:ln>
          <a:effectLst/>
          <a:extLst/>
        </p:spPr>
        <p:txBody>
          <a:bodyPr>
            <a:spAutoFit/>
          </a:bodyPr>
          <a:lstStyle/>
          <a:p>
            <a:pPr algn="ctr" eaLnBrk="0" fontAlgn="base" hangingPunct="0">
              <a:spcBef>
                <a:spcPct val="0"/>
              </a:spcBef>
              <a:spcAft>
                <a:spcPct val="0"/>
              </a:spcAft>
              <a:defRPr/>
            </a:pPr>
            <a:r>
              <a:rPr lang="tr-TR" sz="2800" b="1" dirty="0">
                <a:solidFill>
                  <a:srgbClr val="FF0066"/>
                </a:solidFill>
                <a:effectLst>
                  <a:outerShdw blurRad="38100" dist="38100" dir="2700000" algn="tl">
                    <a:srgbClr val="000000"/>
                  </a:outerShdw>
                </a:effectLst>
                <a:latin typeface="Comic Sans MS" pitchFamily="66" charset="0"/>
                <a:cs typeface="Times New Roman" pitchFamily="18" charset="0"/>
              </a:rPr>
              <a:t>1-İLAÇ ETKİLEŞİMLERİ TEMEL BİLGİLER</a:t>
            </a:r>
          </a:p>
          <a:p>
            <a:pPr algn="ctr" eaLnBrk="0" fontAlgn="base" hangingPunct="0">
              <a:spcBef>
                <a:spcPct val="0"/>
              </a:spcBef>
              <a:spcAft>
                <a:spcPct val="0"/>
              </a:spcAft>
              <a:defRPr/>
            </a:pPr>
            <a:endParaRPr lang="tr-TR" sz="2800" b="1" dirty="0">
              <a:solidFill>
                <a:srgbClr val="FF0066"/>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defRPr/>
            </a:pPr>
            <a:r>
              <a:rPr lang="tr-TR" sz="2800" dirty="0">
                <a:solidFill>
                  <a:srgbClr val="FFFFFF"/>
                </a:solidFill>
                <a:latin typeface="Comic Sans MS" pitchFamily="66" charset="0"/>
              </a:rPr>
              <a:t> 	</a:t>
            </a:r>
            <a:r>
              <a:rPr lang="tr-TR" sz="2800" dirty="0">
                <a:solidFill>
                  <a:srgbClr val="FFFFFF"/>
                </a:solidFill>
                <a:effectLst>
                  <a:outerShdw blurRad="38100" dist="38100" dir="2700000" algn="tl">
                    <a:srgbClr val="000000"/>
                  </a:outerShdw>
                </a:effectLst>
                <a:latin typeface="Comic Sans MS" pitchFamily="66" charset="0"/>
              </a:rPr>
              <a:t>	</a:t>
            </a:r>
          </a:p>
          <a:p>
            <a:pPr algn="just" eaLnBrk="0" fontAlgn="base" hangingPunct="0">
              <a:spcBef>
                <a:spcPct val="0"/>
              </a:spcBef>
              <a:spcAft>
                <a:spcPct val="0"/>
              </a:spcAft>
              <a:defRPr/>
            </a:pPr>
            <a:r>
              <a:rPr lang="tr-TR" sz="2800" dirty="0">
                <a:solidFill>
                  <a:srgbClr val="FFFFFF"/>
                </a:solidFill>
                <a:effectLst>
                  <a:outerShdw blurRad="38100" dist="38100" dir="2700000" algn="tl">
                    <a:srgbClr val="000000"/>
                  </a:outerShdw>
                </a:effectLst>
                <a:latin typeface="Comic Sans MS" pitchFamily="66" charset="0"/>
              </a:rPr>
              <a:t>	</a:t>
            </a:r>
            <a:r>
              <a:rPr lang="tr-TR" sz="2800" dirty="0">
                <a:solidFill>
                  <a:srgbClr val="FFFFFF"/>
                </a:solidFill>
                <a:effectLst>
                  <a:outerShdw blurRad="38100" dist="38100" dir="2700000" algn="tl">
                    <a:srgbClr val="000000"/>
                  </a:outerShdw>
                </a:effectLst>
                <a:latin typeface="Comic Sans MS" pitchFamily="66" charset="0"/>
                <a:cs typeface="Times New Roman" pitchFamily="18" charset="0"/>
              </a:rPr>
              <a:t>Genel olarak </a:t>
            </a:r>
            <a:r>
              <a:rPr lang="tr-TR" sz="2800" b="1" i="1" dirty="0">
                <a:solidFill>
                  <a:srgbClr val="FFCC00"/>
                </a:solidFill>
                <a:effectLst>
                  <a:outerShdw blurRad="38100" dist="38100" dir="2700000" algn="tl">
                    <a:srgbClr val="000000"/>
                  </a:outerShdw>
                </a:effectLst>
                <a:latin typeface="Comic Sans MS" pitchFamily="66" charset="0"/>
                <a:cs typeface="Times New Roman" pitchFamily="18" charset="0"/>
              </a:rPr>
              <a:t>ilaç etkileşmeleri</a:t>
            </a:r>
            <a:r>
              <a:rPr lang="tr-TR" sz="2800" dirty="0">
                <a:solidFill>
                  <a:srgbClr val="FFFFFF"/>
                </a:solidFill>
                <a:effectLst>
                  <a:outerShdw blurRad="38100" dist="38100" dir="2700000" algn="tl">
                    <a:srgbClr val="000000"/>
                  </a:outerShdw>
                </a:effectLst>
                <a:latin typeface="Comic Sans MS" pitchFamily="66" charset="0"/>
                <a:cs typeface="Times New Roman" pitchFamily="18" charset="0"/>
              </a:rPr>
              <a:t>; bir ilacın beklenen etkisinin önceden, birlikte veya hemen sonra alınan bir veya daha çok ilaç tarafından nitel ve/veya nicel olarak değişmesi olarak tanımlanabilir.</a:t>
            </a:r>
          </a:p>
          <a:p>
            <a:pPr algn="just" eaLnBrk="0" fontAlgn="base" hangingPunct="0">
              <a:spcBef>
                <a:spcPct val="0"/>
              </a:spcBef>
              <a:spcAft>
                <a:spcPct val="0"/>
              </a:spcAft>
              <a:defRPr/>
            </a:pPr>
            <a:endParaRPr lang="tr-TR" sz="2800" dirty="0">
              <a:solidFill>
                <a:srgbClr val="FFFFFF"/>
              </a:solidFill>
              <a:effectLst>
                <a:outerShdw blurRad="38100" dist="38100" dir="2700000" algn="tl">
                  <a:srgbClr val="000000"/>
                </a:outerShdw>
              </a:effectLst>
              <a:latin typeface="Comic Sans MS" pitchFamily="66" charset="0"/>
              <a:cs typeface="Times New Roman" pitchFamily="18" charset="0"/>
            </a:endParaRPr>
          </a:p>
          <a:p>
            <a:pPr algn="just" eaLnBrk="0" fontAlgn="base" hangingPunct="0">
              <a:spcBef>
                <a:spcPct val="0"/>
              </a:spcBef>
              <a:spcAft>
                <a:spcPct val="0"/>
              </a:spcAft>
              <a:defRPr/>
            </a:pPr>
            <a:endParaRPr lang="tr-TR" sz="2800" dirty="0">
              <a:solidFill>
                <a:srgbClr val="FFFFFF"/>
              </a:solidFill>
              <a:effectLst>
                <a:outerShdw blurRad="38100" dist="38100" dir="2700000" algn="tl">
                  <a:srgbClr val="000000"/>
                </a:outerShdw>
              </a:effectLst>
              <a:latin typeface="Comic Sans MS" pitchFamily="66" charset="0"/>
              <a:cs typeface="Times New Roman" pitchFamily="18" charset="0"/>
            </a:endParaRPr>
          </a:p>
          <a:p>
            <a:pPr algn="just" eaLnBrk="0" fontAlgn="base" hangingPunct="0">
              <a:spcBef>
                <a:spcPct val="0"/>
              </a:spcBef>
              <a:spcAft>
                <a:spcPct val="0"/>
              </a:spcAft>
              <a:defRPr/>
            </a:pPr>
            <a:endParaRPr lang="tr-TR" sz="2800" dirty="0">
              <a:solidFill>
                <a:srgbClr val="FFFFFF"/>
              </a:solidFill>
              <a:effectLst>
                <a:outerShdw blurRad="38100" dist="38100" dir="2700000" algn="tl">
                  <a:srgbClr val="000000"/>
                </a:outerShdw>
              </a:effectLst>
              <a:latin typeface="Comic Sans MS" pitchFamily="66" charset="0"/>
              <a:cs typeface="Times New Roman" pitchFamily="18" charset="0"/>
            </a:endParaRPr>
          </a:p>
        </p:txBody>
      </p:sp>
      <p:sp>
        <p:nvSpPr>
          <p:cNvPr id="4" name="3 Dikdörtgen"/>
          <p:cNvSpPr/>
          <p:nvPr/>
        </p:nvSpPr>
        <p:spPr>
          <a:xfrm>
            <a:off x="755650" y="4149725"/>
            <a:ext cx="7704138" cy="2062163"/>
          </a:xfrm>
          <a:prstGeom prst="rect">
            <a:avLst/>
          </a:prstGeom>
        </p:spPr>
        <p:txBody>
          <a:bodyPr>
            <a:spAutoFit/>
          </a:bodyPr>
          <a:lstStyle/>
          <a:p>
            <a:pPr eaLnBrk="0" fontAlgn="base" hangingPunct="0">
              <a:spcBef>
                <a:spcPct val="0"/>
              </a:spcBef>
              <a:spcAft>
                <a:spcPct val="0"/>
              </a:spcAft>
              <a:defRPr/>
            </a:pPr>
            <a:r>
              <a:rPr lang="tr-TR" sz="3200" dirty="0">
                <a:solidFill>
                  <a:srgbClr val="FFFFFF"/>
                </a:solidFill>
                <a:effectLst>
                  <a:outerShdw blurRad="38100" dist="38100" dir="2700000" algn="tl">
                    <a:srgbClr val="000000"/>
                  </a:outerShdw>
                </a:effectLst>
                <a:latin typeface="Comic Sans MS" pitchFamily="66" charset="0"/>
              </a:rPr>
              <a:t>İlaç etkileşmelerinin sonuçları klinikte,</a:t>
            </a:r>
            <a:r>
              <a:rPr lang="tr-TR" sz="3200" dirty="0">
                <a:solidFill>
                  <a:srgbClr val="FFFFFF"/>
                </a:solidFill>
                <a:effectLst>
                  <a:outerShdw blurRad="38100" dist="38100" dir="2700000" algn="tl">
                    <a:srgbClr val="000000"/>
                  </a:outerShdw>
                </a:effectLst>
                <a:latin typeface="Comic Sans MS" pitchFamily="66" charset="0"/>
                <a:cs typeface="Times New Roman" pitchFamily="18" charset="0"/>
              </a:rPr>
              <a:t> </a:t>
            </a:r>
            <a:r>
              <a:rPr lang="tr-TR" sz="3200" dirty="0" err="1">
                <a:solidFill>
                  <a:srgbClr val="FFFFFF"/>
                </a:solidFill>
                <a:effectLst>
                  <a:outerShdw blurRad="38100" dist="38100" dir="2700000" algn="tl">
                    <a:srgbClr val="000000"/>
                  </a:outerShdw>
                </a:effectLst>
                <a:latin typeface="Comic Sans MS" pitchFamily="66" charset="0"/>
                <a:cs typeface="Times New Roman" pitchFamily="18" charset="0"/>
              </a:rPr>
              <a:t>polifarmasi</a:t>
            </a:r>
            <a:r>
              <a:rPr lang="tr-TR" sz="3200" dirty="0">
                <a:solidFill>
                  <a:srgbClr val="FFFFFF"/>
                </a:solidFill>
                <a:effectLst>
                  <a:outerShdw blurRad="38100" dist="38100" dir="2700000" algn="tl">
                    <a:srgbClr val="000000"/>
                  </a:outerShdw>
                </a:effectLst>
                <a:latin typeface="Comic Sans MS" pitchFamily="66" charset="0"/>
                <a:cs typeface="Times New Roman" pitchFamily="18" charset="0"/>
              </a:rPr>
              <a:t> uygulama temel amacının aksine, değişik istenmeyen şekillerde karşımıza çıkabilir</a:t>
            </a:r>
            <a:r>
              <a:rPr lang="tr-TR" sz="3200" dirty="0">
                <a:solidFill>
                  <a:srgbClr val="FFFFFF"/>
                </a:solidFill>
                <a:effectLst>
                  <a:outerShdw blurRad="38100" dist="38100" dir="2700000" algn="tl">
                    <a:srgbClr val="000000"/>
                  </a:outerShdw>
                </a:effectLst>
                <a:latin typeface="Comic Sans MS" pitchFamily="66" charset="0"/>
              </a:rPr>
              <a:t>. </a:t>
            </a:r>
            <a:endParaRPr lang="tr-TR" sz="3200" dirty="0">
              <a:solidFill>
                <a:srgbClr val="FFFFFF"/>
              </a:solidFill>
              <a:latin typeface="Arial" charset="0"/>
            </a:endParaRPr>
          </a:p>
        </p:txBody>
      </p:sp>
    </p:spTree>
    <p:extLst>
      <p:ext uri="{BB962C8B-B14F-4D97-AF65-F5344CB8AC3E}">
        <p14:creationId xmlns:p14="http://schemas.microsoft.com/office/powerpoint/2010/main" val="30574486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8623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93598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413"/>
            <a:ext cx="113538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67598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1138237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90601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49462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40217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38"/>
            <a:ext cx="1135380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60620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4099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11363325"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53027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138237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8123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5334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endParaRPr lang="tr-TR" sz="2400" smtClean="0">
              <a:solidFill>
                <a:srgbClr val="FFFFFF"/>
              </a:solidFill>
              <a:latin typeface="Times New Roman" pitchFamily="18" charset="0"/>
            </a:endParaRPr>
          </a:p>
        </p:txBody>
      </p:sp>
      <p:sp>
        <p:nvSpPr>
          <p:cNvPr id="186371" name="Rectangle 3"/>
          <p:cNvSpPr>
            <a:spLocks noChangeArrowheads="1"/>
          </p:cNvSpPr>
          <p:nvPr/>
        </p:nvSpPr>
        <p:spPr bwMode="auto">
          <a:xfrm>
            <a:off x="457200" y="609600"/>
            <a:ext cx="8382000" cy="4400550"/>
          </a:xfrm>
          <a:prstGeom prst="rect">
            <a:avLst/>
          </a:prstGeom>
          <a:noFill/>
          <a:ln>
            <a:noFill/>
          </a:ln>
          <a:effectLst/>
          <a:extLst/>
        </p:spPr>
        <p:txBody>
          <a:bodyPr>
            <a:spAutoFit/>
          </a:bodyPr>
          <a:lstStyle/>
          <a:p>
            <a:pPr algn="just" eaLnBrk="0" fontAlgn="base" hangingPunct="0">
              <a:spcBef>
                <a:spcPct val="0"/>
              </a:spcBef>
              <a:spcAft>
                <a:spcPct val="0"/>
              </a:spcAft>
              <a:defRPr/>
            </a:pPr>
            <a:r>
              <a:rPr lang="tr-TR" sz="2400" dirty="0">
                <a:solidFill>
                  <a:srgbClr val="FFFFFF"/>
                </a:solidFill>
                <a:latin typeface="Times New Roman" pitchFamily="18" charset="0"/>
              </a:rPr>
              <a:t>	</a:t>
            </a:r>
            <a:r>
              <a:rPr lang="tr-TR" sz="2800" dirty="0">
                <a:solidFill>
                  <a:srgbClr val="FFFFFF"/>
                </a:solidFill>
                <a:effectLst>
                  <a:outerShdw blurRad="38100" dist="38100" dir="2700000" algn="tl">
                    <a:srgbClr val="000000"/>
                  </a:outerShdw>
                </a:effectLst>
                <a:latin typeface="Comic Sans MS" pitchFamily="66" charset="0"/>
              </a:rPr>
              <a:t>Örneğin:</a:t>
            </a:r>
          </a:p>
          <a:p>
            <a:pPr algn="just" eaLnBrk="0" fontAlgn="base" hangingPunct="0">
              <a:spcBef>
                <a:spcPct val="0"/>
              </a:spcBef>
              <a:spcAft>
                <a:spcPct val="0"/>
              </a:spcAft>
              <a:defRPr/>
            </a:pPr>
            <a:endParaRPr lang="tr-TR" sz="28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buClr>
                <a:srgbClr val="FF0000"/>
              </a:buClr>
              <a:buFont typeface="Wingdings" pitchFamily="2" charset="2"/>
              <a:buChar char="v"/>
              <a:defRPr/>
            </a:pPr>
            <a:r>
              <a:rPr lang="tr-TR" sz="2800" dirty="0">
                <a:solidFill>
                  <a:srgbClr val="FFFFFF"/>
                </a:solidFill>
                <a:effectLst>
                  <a:outerShdw blurRad="38100" dist="38100" dir="2700000" algn="tl">
                    <a:srgbClr val="000000"/>
                  </a:outerShdw>
                </a:effectLst>
                <a:latin typeface="Comic Sans MS" pitchFamily="66" charset="0"/>
              </a:rPr>
              <a:t> </a:t>
            </a:r>
            <a:r>
              <a:rPr lang="tr-TR" sz="2800" dirty="0">
                <a:solidFill>
                  <a:srgbClr val="FFFFFF"/>
                </a:solidFill>
                <a:effectLst>
                  <a:outerShdw blurRad="38100" dist="38100" dir="2700000" algn="tl">
                    <a:srgbClr val="000000"/>
                  </a:outerShdw>
                </a:effectLst>
                <a:latin typeface="Comic Sans MS" pitchFamily="66" charset="0"/>
                <a:cs typeface="Times New Roman" pitchFamily="18" charset="0"/>
              </a:rPr>
              <a:t>Tedavi edici etki</a:t>
            </a:r>
            <a:r>
              <a:rPr lang="tr-TR" sz="2800" dirty="0">
                <a:solidFill>
                  <a:srgbClr val="FFFFFF"/>
                </a:solidFill>
                <a:effectLst>
                  <a:outerShdw blurRad="38100" dist="38100" dir="2700000" algn="tl">
                    <a:srgbClr val="000000"/>
                  </a:outerShdw>
                </a:effectLst>
                <a:latin typeface="Comic Sans MS" pitchFamily="66" charset="0"/>
              </a:rPr>
              <a:t> abartılı olarak artabilir, azalabilir veya engellenebilir.</a:t>
            </a:r>
          </a:p>
          <a:p>
            <a:pPr algn="just" eaLnBrk="0" fontAlgn="base" hangingPunct="0">
              <a:spcBef>
                <a:spcPct val="0"/>
              </a:spcBef>
              <a:spcAft>
                <a:spcPct val="0"/>
              </a:spcAft>
              <a:buClr>
                <a:srgbClr val="FF0000"/>
              </a:buClr>
              <a:buFont typeface="Wingdings" pitchFamily="2" charset="2"/>
              <a:buNone/>
              <a:defRPr/>
            </a:pPr>
            <a:endParaRPr lang="tr-TR" sz="28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buClr>
                <a:srgbClr val="FF0000"/>
              </a:buClr>
              <a:buFont typeface="Wingdings" pitchFamily="2" charset="2"/>
              <a:buChar char="v"/>
              <a:defRPr/>
            </a:pPr>
            <a:r>
              <a:rPr lang="tr-TR" sz="2800" dirty="0">
                <a:solidFill>
                  <a:srgbClr val="FFFFFF"/>
                </a:solidFill>
                <a:effectLst>
                  <a:outerShdw blurRad="38100" dist="38100" dir="2700000" algn="tl">
                    <a:srgbClr val="000000"/>
                  </a:outerShdw>
                </a:effectLst>
                <a:latin typeface="Comic Sans MS" pitchFamily="66" charset="0"/>
                <a:cs typeface="Times New Roman" pitchFamily="18" charset="0"/>
              </a:rPr>
              <a:t> Çok daha fazla sayıda yan etki veya öngörülemeyen olumsuz etki ortaya çık</a:t>
            </a:r>
            <a:r>
              <a:rPr lang="tr-TR" sz="2800" dirty="0">
                <a:solidFill>
                  <a:srgbClr val="FFFFFF"/>
                </a:solidFill>
                <a:effectLst>
                  <a:outerShdw blurRad="38100" dist="38100" dir="2700000" algn="tl">
                    <a:srgbClr val="000000"/>
                  </a:outerShdw>
                </a:effectLst>
                <a:latin typeface="Comic Sans MS" pitchFamily="66" charset="0"/>
              </a:rPr>
              <a:t>abilir.</a:t>
            </a:r>
          </a:p>
          <a:p>
            <a:pPr algn="just" eaLnBrk="0" fontAlgn="base" hangingPunct="0">
              <a:spcBef>
                <a:spcPct val="0"/>
              </a:spcBef>
              <a:spcAft>
                <a:spcPct val="0"/>
              </a:spcAft>
              <a:buClr>
                <a:srgbClr val="FF0000"/>
              </a:buClr>
              <a:buFont typeface="Wingdings" pitchFamily="2" charset="2"/>
              <a:buNone/>
              <a:defRPr/>
            </a:pPr>
            <a:endParaRPr lang="tr-TR" sz="2800" dirty="0">
              <a:solidFill>
                <a:srgbClr val="FFFFFF"/>
              </a:solidFill>
              <a:effectLst>
                <a:outerShdw blurRad="38100" dist="38100" dir="2700000" algn="tl">
                  <a:srgbClr val="000000"/>
                </a:outerShdw>
              </a:effectLst>
              <a:latin typeface="Comic Sans MS" pitchFamily="66" charset="0"/>
            </a:endParaRPr>
          </a:p>
          <a:p>
            <a:pPr algn="just" eaLnBrk="0" fontAlgn="base" hangingPunct="0">
              <a:spcBef>
                <a:spcPct val="0"/>
              </a:spcBef>
              <a:spcAft>
                <a:spcPct val="0"/>
              </a:spcAft>
              <a:buClr>
                <a:srgbClr val="FF0000"/>
              </a:buClr>
              <a:buFont typeface="Wingdings" pitchFamily="2" charset="2"/>
              <a:buChar char="v"/>
              <a:defRPr/>
            </a:pPr>
            <a:r>
              <a:rPr lang="tr-TR" sz="2800" dirty="0">
                <a:solidFill>
                  <a:srgbClr val="FFFFFF"/>
                </a:solidFill>
                <a:effectLst>
                  <a:outerShdw blurRad="38100" dist="38100" dir="2700000" algn="tl">
                    <a:srgbClr val="000000"/>
                  </a:outerShdw>
                </a:effectLst>
                <a:latin typeface="Comic Sans MS" pitchFamily="66" charset="0"/>
              </a:rPr>
              <a:t> </a:t>
            </a:r>
            <a:r>
              <a:rPr lang="tr-TR" sz="2800" dirty="0" err="1">
                <a:solidFill>
                  <a:srgbClr val="FFFFFF"/>
                </a:solidFill>
                <a:effectLst>
                  <a:outerShdw blurRad="38100" dist="38100" dir="2700000" algn="tl">
                    <a:srgbClr val="000000"/>
                  </a:outerShdw>
                </a:effectLst>
                <a:latin typeface="Comic Sans MS" pitchFamily="66" charset="0"/>
                <a:cs typeface="Times New Roman" pitchFamily="18" charset="0"/>
              </a:rPr>
              <a:t>Toksik</a:t>
            </a:r>
            <a:r>
              <a:rPr lang="tr-TR" sz="2800" dirty="0">
                <a:solidFill>
                  <a:srgbClr val="FFFFFF"/>
                </a:solidFill>
                <a:effectLst>
                  <a:outerShdw blurRad="38100" dist="38100" dir="2700000" algn="tl">
                    <a:srgbClr val="000000"/>
                  </a:outerShdw>
                </a:effectLst>
                <a:latin typeface="Comic Sans MS" pitchFamily="66" charset="0"/>
                <a:cs typeface="Times New Roman" pitchFamily="18" charset="0"/>
              </a:rPr>
              <a:t> etkiler</a:t>
            </a:r>
            <a:r>
              <a:rPr lang="tr-TR" sz="2800" dirty="0">
                <a:solidFill>
                  <a:srgbClr val="FFFFFF"/>
                </a:solidFill>
                <a:effectLst>
                  <a:outerShdw blurRad="38100" dist="38100" dir="2700000" algn="tl">
                    <a:srgbClr val="000000"/>
                  </a:outerShdw>
                </a:effectLst>
                <a:latin typeface="Comic Sans MS" pitchFamily="66" charset="0"/>
              </a:rPr>
              <a:t> </a:t>
            </a:r>
            <a:r>
              <a:rPr lang="tr-TR" sz="2800" dirty="0">
                <a:solidFill>
                  <a:srgbClr val="FFFFFF"/>
                </a:solidFill>
                <a:effectLst>
                  <a:outerShdw blurRad="38100" dist="38100" dir="2700000" algn="tl">
                    <a:srgbClr val="000000"/>
                  </a:outerShdw>
                </a:effectLst>
                <a:latin typeface="Comic Sans MS" pitchFamily="66" charset="0"/>
                <a:cs typeface="Times New Roman" pitchFamily="18" charset="0"/>
              </a:rPr>
              <a:t>meydana gele</a:t>
            </a:r>
            <a:r>
              <a:rPr lang="tr-TR" sz="2800" dirty="0">
                <a:solidFill>
                  <a:srgbClr val="FFFFFF"/>
                </a:solidFill>
                <a:effectLst>
                  <a:outerShdw blurRad="38100" dist="38100" dir="2700000" algn="tl">
                    <a:srgbClr val="000000"/>
                  </a:outerShdw>
                </a:effectLst>
                <a:latin typeface="Comic Sans MS" pitchFamily="66" charset="0"/>
              </a:rPr>
              <a:t>bilir</a:t>
            </a:r>
            <a:r>
              <a:rPr lang="tr-TR" sz="2800" dirty="0">
                <a:solidFill>
                  <a:srgbClr val="FFFFFF"/>
                </a:solidFill>
                <a:effectLst>
                  <a:outerShdw blurRad="38100" dist="38100" dir="2700000" algn="tl">
                    <a:srgbClr val="000000"/>
                  </a:outerShdw>
                </a:effectLst>
                <a:latin typeface="Comic Sans MS" pitchFamily="66" charset="0"/>
                <a:cs typeface="Times New Roman" pitchFamily="18" charset="0"/>
              </a:rPr>
              <a:t> veya </a:t>
            </a:r>
            <a:r>
              <a:rPr lang="tr-TR" sz="2800" dirty="0">
                <a:solidFill>
                  <a:srgbClr val="FFFFFF"/>
                </a:solidFill>
                <a:effectLst>
                  <a:outerShdw blurRad="38100" dist="38100" dir="2700000" algn="tl">
                    <a:srgbClr val="000000"/>
                  </a:outerShdw>
                </a:effectLst>
                <a:latin typeface="Comic Sans MS" pitchFamily="66" charset="0"/>
              </a:rPr>
              <a:t>mevcut </a:t>
            </a:r>
            <a:r>
              <a:rPr lang="tr-TR" sz="2800" dirty="0" err="1">
                <a:solidFill>
                  <a:srgbClr val="FFFFFF"/>
                </a:solidFill>
                <a:effectLst>
                  <a:outerShdw blurRad="38100" dist="38100" dir="2700000" algn="tl">
                    <a:srgbClr val="000000"/>
                  </a:outerShdw>
                </a:effectLst>
                <a:latin typeface="Comic Sans MS" pitchFamily="66" charset="0"/>
              </a:rPr>
              <a:t>toksik</a:t>
            </a:r>
            <a:r>
              <a:rPr lang="tr-TR" sz="2800" dirty="0">
                <a:solidFill>
                  <a:srgbClr val="FFFFFF"/>
                </a:solidFill>
                <a:effectLst>
                  <a:outerShdw blurRad="38100" dist="38100" dir="2700000" algn="tl">
                    <a:srgbClr val="000000"/>
                  </a:outerShdw>
                </a:effectLst>
                <a:latin typeface="Comic Sans MS" pitchFamily="66" charset="0"/>
              </a:rPr>
              <a:t> etkiler artabilir.</a:t>
            </a:r>
          </a:p>
        </p:txBody>
      </p:sp>
    </p:spTree>
    <p:extLst>
      <p:ext uri="{BB962C8B-B14F-4D97-AF65-F5344CB8AC3E}">
        <p14:creationId xmlns:p14="http://schemas.microsoft.com/office/powerpoint/2010/main" val="118494316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ChangeArrowheads="1"/>
          </p:cNvSpPr>
          <p:nvPr/>
        </p:nvSpPr>
        <p:spPr bwMode="auto">
          <a:xfrm>
            <a:off x="3995738" y="2798763"/>
            <a:ext cx="4464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tr-TR" sz="3600" b="1" i="1" smtClean="0">
                <a:solidFill>
                  <a:srgbClr val="99FFCC"/>
                </a:solidFill>
                <a:latin typeface="Sylfaen" pitchFamily="18" charset="0"/>
              </a:rPr>
              <a:t>"Primum non nocere" </a:t>
            </a:r>
          </a:p>
        </p:txBody>
      </p:sp>
      <p:pic>
        <p:nvPicPr>
          <p:cNvPr id="41987" name="Picture 7" descr="hipok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5538"/>
            <a:ext cx="29527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7888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402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2508250" y="2557463"/>
            <a:ext cx="4314825" cy="4156075"/>
          </a:xfrm>
          <a:prstGeom prst="rect">
            <a:avLst/>
          </a:prstGeom>
          <a:noFill/>
          <a:ln>
            <a:noFill/>
          </a:ln>
          <a:effectLst/>
          <a:extLst/>
        </p:spPr>
        <p:txBody>
          <a:bodyPr wrap="none" anchor="ctr">
            <a:spAutoFit/>
          </a:bodyPr>
          <a:lstStyle/>
          <a:p>
            <a:pPr algn="ctr" eaLnBrk="0" fontAlgn="base" hangingPunct="0">
              <a:spcBef>
                <a:spcPct val="0"/>
              </a:spcBef>
              <a:spcAft>
                <a:spcPct val="0"/>
              </a:spcAft>
              <a:defRPr/>
            </a:pPr>
            <a:r>
              <a:rPr lang="tr-TR" sz="2000" b="1" dirty="0">
                <a:solidFill>
                  <a:srgbClr val="FF0000"/>
                </a:solidFill>
                <a:latin typeface="Arial" charset="0"/>
              </a:rPr>
              <a:t>TEŞEKKÜR</a:t>
            </a:r>
          </a:p>
          <a:p>
            <a:pPr algn="ctr" eaLnBrk="0" fontAlgn="base" hangingPunct="0">
              <a:spcBef>
                <a:spcPct val="0"/>
              </a:spcBef>
              <a:spcAft>
                <a:spcPct val="0"/>
              </a:spcAft>
              <a:defRPr/>
            </a:pPr>
            <a:r>
              <a:rPr lang="tr-TR" sz="2000" b="1" dirty="0">
                <a:solidFill>
                  <a:srgbClr val="FF0000"/>
                </a:solidFill>
                <a:latin typeface="Arial" charset="0"/>
              </a:rPr>
              <a:t>Bazı slaytlarını kullandığım</a:t>
            </a:r>
          </a:p>
          <a:p>
            <a:pPr algn="ctr" eaLnBrk="0" fontAlgn="base" hangingPunct="0">
              <a:spcBef>
                <a:spcPct val="0"/>
              </a:spcBef>
              <a:spcAft>
                <a:spcPct val="0"/>
              </a:spcAft>
              <a:defRPr/>
            </a:pPr>
            <a:r>
              <a:rPr lang="tr-TR" dirty="0">
                <a:solidFill>
                  <a:srgbClr val="FFCC00"/>
                </a:solidFill>
                <a:effectLst>
                  <a:outerShdw blurRad="38100" dist="38100" dir="2700000" algn="tl">
                    <a:srgbClr val="000000"/>
                  </a:outerShdw>
                </a:effectLst>
                <a:latin typeface="Arial" charset="0"/>
              </a:rPr>
              <a:t>Prof. Dr. Cenk CAN</a:t>
            </a:r>
          </a:p>
          <a:p>
            <a:pPr algn="ctr" eaLnBrk="0" fontAlgn="base" hangingPunct="0">
              <a:spcBef>
                <a:spcPct val="0"/>
              </a:spcBef>
              <a:spcAft>
                <a:spcPct val="0"/>
              </a:spcAft>
              <a:defRPr/>
            </a:pPr>
            <a:r>
              <a:rPr lang="tr-TR" dirty="0">
                <a:solidFill>
                  <a:srgbClr val="FFCC00"/>
                </a:solidFill>
                <a:effectLst>
                  <a:outerShdw blurRad="38100" dist="38100" dir="2700000" algn="tl">
                    <a:srgbClr val="000000"/>
                  </a:outerShdw>
                </a:effectLst>
                <a:latin typeface="Arial" charset="0"/>
              </a:rPr>
              <a:t>Ege Üniversitesi Tıp Fakültesi </a:t>
            </a:r>
          </a:p>
          <a:p>
            <a:pPr algn="ctr" eaLnBrk="0" fontAlgn="base" hangingPunct="0">
              <a:spcBef>
                <a:spcPct val="0"/>
              </a:spcBef>
              <a:spcAft>
                <a:spcPct val="0"/>
              </a:spcAft>
              <a:defRPr/>
            </a:pPr>
            <a:r>
              <a:rPr lang="tr-TR" dirty="0">
                <a:solidFill>
                  <a:srgbClr val="FFCC00"/>
                </a:solidFill>
                <a:effectLst>
                  <a:outerShdw blurRad="38100" dist="38100" dir="2700000" algn="tl">
                    <a:srgbClr val="000000"/>
                  </a:outerShdw>
                </a:effectLst>
                <a:latin typeface="Arial" charset="0"/>
              </a:rPr>
              <a:t>Farmakoloji Anabilim Dalı </a:t>
            </a:r>
          </a:p>
          <a:p>
            <a:pPr algn="ctr" eaLnBrk="0" fontAlgn="base" hangingPunct="0">
              <a:spcBef>
                <a:spcPct val="0"/>
              </a:spcBef>
              <a:spcAft>
                <a:spcPct val="0"/>
              </a:spcAft>
              <a:defRPr/>
            </a:pPr>
            <a:r>
              <a:rPr lang="tr-TR" dirty="0">
                <a:solidFill>
                  <a:srgbClr val="FFCC00"/>
                </a:solidFill>
                <a:effectLst>
                  <a:outerShdw blurRad="38100" dist="38100" dir="2700000" algn="tl">
                    <a:srgbClr val="000000"/>
                  </a:outerShdw>
                </a:effectLst>
                <a:latin typeface="Arial" charset="0"/>
              </a:rPr>
              <a:t>Prof. Dr. Gönül ŞAHİN</a:t>
            </a:r>
          </a:p>
          <a:p>
            <a:pPr algn="ctr" eaLnBrk="0" fontAlgn="base" hangingPunct="0">
              <a:spcBef>
                <a:spcPct val="0"/>
              </a:spcBef>
              <a:spcAft>
                <a:spcPct val="0"/>
              </a:spcAft>
              <a:defRPr/>
            </a:pPr>
            <a:r>
              <a:rPr lang="tr-TR" dirty="0">
                <a:solidFill>
                  <a:srgbClr val="FFCC00"/>
                </a:solidFill>
                <a:effectLst>
                  <a:outerShdw blurRad="38100" dist="38100" dir="2700000" algn="tl">
                    <a:srgbClr val="000000"/>
                  </a:outerShdw>
                </a:effectLst>
                <a:latin typeface="Arial" charset="0"/>
              </a:rPr>
              <a:t>H.Ü. Eczacılık Fakültesi</a:t>
            </a:r>
          </a:p>
          <a:p>
            <a:pPr algn="ctr" eaLnBrk="0" fontAlgn="base" hangingPunct="0">
              <a:spcBef>
                <a:spcPct val="0"/>
              </a:spcBef>
              <a:spcAft>
                <a:spcPct val="0"/>
              </a:spcAft>
              <a:defRPr/>
            </a:pPr>
            <a:r>
              <a:rPr lang="tr-TR" dirty="0" err="1">
                <a:solidFill>
                  <a:srgbClr val="FFCC00"/>
                </a:solidFill>
                <a:effectLst>
                  <a:outerShdw blurRad="38100" dist="38100" dir="2700000" algn="tl">
                    <a:srgbClr val="000000"/>
                  </a:outerShdw>
                </a:effectLst>
                <a:latin typeface="Arial" charset="0"/>
              </a:rPr>
              <a:t>Farmasötik</a:t>
            </a:r>
            <a:r>
              <a:rPr lang="tr-TR" dirty="0">
                <a:solidFill>
                  <a:srgbClr val="FFCC00"/>
                </a:solidFill>
                <a:effectLst>
                  <a:outerShdw blurRad="38100" dist="38100" dir="2700000" algn="tl">
                    <a:srgbClr val="000000"/>
                  </a:outerShdw>
                </a:effectLst>
                <a:latin typeface="Arial" charset="0"/>
              </a:rPr>
              <a:t> Toksikoloji</a:t>
            </a:r>
          </a:p>
          <a:p>
            <a:pPr algn="ctr" eaLnBrk="0" fontAlgn="base" hangingPunct="0">
              <a:spcBef>
                <a:spcPct val="0"/>
              </a:spcBef>
              <a:spcAft>
                <a:spcPct val="0"/>
              </a:spcAft>
              <a:defRPr/>
            </a:pPr>
            <a:r>
              <a:rPr lang="tr-TR" dirty="0">
                <a:solidFill>
                  <a:srgbClr val="FFCC00"/>
                </a:solidFill>
                <a:effectLst>
                  <a:outerShdw blurRad="38100" dist="38100" dir="2700000" algn="tl">
                    <a:srgbClr val="000000"/>
                  </a:outerShdw>
                </a:effectLst>
                <a:latin typeface="Arial" charset="0"/>
              </a:rPr>
              <a:t>Anabilim Dalı </a:t>
            </a:r>
          </a:p>
          <a:p>
            <a:pPr algn="ctr" eaLnBrk="0" fontAlgn="base" hangingPunct="0">
              <a:spcBef>
                <a:spcPct val="0"/>
              </a:spcBef>
              <a:spcAft>
                <a:spcPct val="0"/>
              </a:spcAft>
              <a:defRPr/>
            </a:pPr>
            <a:r>
              <a:rPr lang="tr-TR" dirty="0" err="1">
                <a:solidFill>
                  <a:srgbClr val="FFFF00"/>
                </a:solidFill>
                <a:effectLst>
                  <a:outerShdw blurRad="38100" dist="38100" dir="2700000" algn="tl">
                    <a:srgbClr val="000000"/>
                  </a:outerShdw>
                </a:effectLst>
                <a:latin typeface="Arial" charset="0"/>
              </a:rPr>
              <a:t>webforum</a:t>
            </a:r>
            <a:r>
              <a:rPr lang="tr-TR" dirty="0">
                <a:solidFill>
                  <a:srgbClr val="FFFF00"/>
                </a:solidFill>
                <a:effectLst>
                  <a:outerShdw blurRad="38100" dist="38100" dir="2700000" algn="tl">
                    <a:srgbClr val="000000"/>
                  </a:outerShdw>
                </a:effectLst>
                <a:latin typeface="Arial" charset="0"/>
              </a:rPr>
              <a:t>/173668-ilac-etkilesmeleri.html</a:t>
            </a:r>
          </a:p>
          <a:p>
            <a:pPr algn="ctr" eaLnBrk="0" fontAlgn="base" hangingPunct="0">
              <a:spcBef>
                <a:spcPct val="0"/>
              </a:spcBef>
              <a:spcAft>
                <a:spcPct val="0"/>
              </a:spcAft>
              <a:defRPr/>
            </a:pPr>
            <a:r>
              <a:rPr lang="tr-TR" sz="2000" b="1" dirty="0">
                <a:solidFill>
                  <a:srgbClr val="FF0000"/>
                </a:solidFill>
                <a:latin typeface="Arial" charset="0"/>
              </a:rPr>
              <a:t>İletişim için e-mail</a:t>
            </a:r>
            <a:r>
              <a:rPr lang="en-GB" sz="2000" b="1" dirty="0">
                <a:solidFill>
                  <a:srgbClr val="FF0000"/>
                </a:solidFill>
                <a:latin typeface="Arial" charset="0"/>
              </a:rPr>
              <a:t>: </a:t>
            </a:r>
          </a:p>
          <a:p>
            <a:pPr algn="ctr" eaLnBrk="0" fontAlgn="base" hangingPunct="0">
              <a:spcBef>
                <a:spcPct val="0"/>
              </a:spcBef>
              <a:spcAft>
                <a:spcPct val="0"/>
              </a:spcAft>
              <a:defRPr/>
            </a:pPr>
            <a:r>
              <a:rPr lang="tr-TR" sz="2000" b="1" dirty="0" err="1">
                <a:solidFill>
                  <a:srgbClr val="FF0000"/>
                </a:solidFill>
                <a:latin typeface="Arial" charset="0"/>
              </a:rPr>
              <a:t>farukerden</a:t>
            </a:r>
            <a:r>
              <a:rPr lang="en-GB" sz="2000" b="1" dirty="0">
                <a:solidFill>
                  <a:srgbClr val="FF0000"/>
                </a:solidFill>
                <a:latin typeface="Arial" charset="0"/>
              </a:rPr>
              <a:t>@</a:t>
            </a:r>
            <a:r>
              <a:rPr lang="tr-TR" sz="2000" b="1" dirty="0">
                <a:solidFill>
                  <a:srgbClr val="FF0000"/>
                </a:solidFill>
                <a:latin typeface="Arial" charset="0"/>
              </a:rPr>
              <a:t>gmail.com</a:t>
            </a:r>
          </a:p>
          <a:p>
            <a:pPr algn="ctr" eaLnBrk="0" fontAlgn="base" hangingPunct="0">
              <a:spcBef>
                <a:spcPct val="0"/>
              </a:spcBef>
              <a:spcAft>
                <a:spcPct val="0"/>
              </a:spcAft>
              <a:defRPr/>
            </a:pPr>
            <a:r>
              <a:rPr lang="tr-TR" sz="2000" b="1" dirty="0">
                <a:solidFill>
                  <a:srgbClr val="FF0000"/>
                </a:solidFill>
                <a:latin typeface="Arial" charset="0"/>
              </a:rPr>
              <a:t>berden@kocaeli.edu.tr</a:t>
            </a:r>
            <a:endParaRPr lang="en-GB" sz="2000" b="1" dirty="0">
              <a:solidFill>
                <a:srgbClr val="FF0000"/>
              </a:solidFill>
              <a:latin typeface="Arial" charset="0"/>
            </a:endParaRPr>
          </a:p>
          <a:p>
            <a:pPr algn="ctr" eaLnBrk="0" fontAlgn="base" hangingPunct="0">
              <a:spcBef>
                <a:spcPct val="0"/>
              </a:spcBef>
              <a:spcAft>
                <a:spcPct val="0"/>
              </a:spcAft>
              <a:defRPr/>
            </a:pPr>
            <a:endParaRPr lang="en-US" sz="2000" b="1" dirty="0">
              <a:solidFill>
                <a:srgbClr val="003399"/>
              </a:solidFill>
              <a:latin typeface="Arial" charset="0"/>
            </a:endParaRPr>
          </a:p>
        </p:txBody>
      </p:sp>
      <p:pic>
        <p:nvPicPr>
          <p:cNvPr id="43011" name="Picture 3" descr="kou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726363"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3776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457200" y="381000"/>
            <a:ext cx="8229600" cy="5724525"/>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400" b="1" dirty="0">
                <a:solidFill>
                  <a:srgbClr val="FF0000"/>
                </a:solidFill>
                <a:effectLst>
                  <a:outerShdw blurRad="38100" dist="38100" dir="2700000" algn="tl">
                    <a:srgbClr val="000000"/>
                  </a:outerShdw>
                </a:effectLst>
                <a:latin typeface="Comic Sans MS" pitchFamily="66" charset="0"/>
              </a:rPr>
              <a:t>İLAÇ-İLAÇ ETKİLEŞİMLERİ</a:t>
            </a:r>
          </a:p>
          <a:p>
            <a:pPr marL="1371600" lvl="2" indent="-457200" eaLnBrk="0" fontAlgn="base" hangingPunct="0">
              <a:spcBef>
                <a:spcPct val="0"/>
              </a:spcBef>
              <a:spcAft>
                <a:spcPct val="0"/>
              </a:spcAft>
              <a:buClr>
                <a:srgbClr val="FF0066"/>
              </a:buClr>
              <a:defRPr/>
            </a:pPr>
            <a:endParaRPr lang="tr-TR" sz="2000" dirty="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3200" dirty="0">
                <a:solidFill>
                  <a:srgbClr val="FFFFFF"/>
                </a:solidFill>
                <a:effectLst>
                  <a:outerShdw blurRad="38100" dist="38100" dir="2700000" algn="tl">
                    <a:srgbClr val="000000"/>
                  </a:outerShdw>
                </a:effectLst>
                <a:latin typeface="Comic Sans MS" pitchFamily="66" charset="0"/>
              </a:rPr>
              <a:t>1-Bir ilaç diğerinin </a:t>
            </a:r>
            <a:r>
              <a:rPr lang="tr-TR" sz="3200" dirty="0" err="1">
                <a:solidFill>
                  <a:srgbClr val="FFFFFF"/>
                </a:solidFill>
                <a:effectLst>
                  <a:outerShdw blurRad="38100" dist="38100" dir="2700000" algn="tl">
                    <a:srgbClr val="000000"/>
                  </a:outerShdw>
                </a:effectLst>
                <a:latin typeface="Comic Sans MS" pitchFamily="66" charset="0"/>
              </a:rPr>
              <a:t>farmakokinetiğini</a:t>
            </a:r>
            <a:r>
              <a:rPr lang="tr-TR" sz="3200" dirty="0">
                <a:solidFill>
                  <a:srgbClr val="FFFFFF"/>
                </a:solidFill>
                <a:effectLst>
                  <a:outerShdw blurRad="38100" dist="38100" dir="2700000" algn="tl">
                    <a:srgbClr val="000000"/>
                  </a:outerShdw>
                </a:effectLst>
                <a:latin typeface="Comic Sans MS" pitchFamily="66" charset="0"/>
              </a:rPr>
              <a:t> değiştirmek suretiyle onun plazmadaki ve dolayısıyla etki yerindeki konsantrasyonunu değiştiriyorsa, bu tür etkileşmelere </a:t>
            </a:r>
            <a:r>
              <a:rPr lang="tr-TR" sz="3200" b="1" dirty="0" err="1">
                <a:solidFill>
                  <a:srgbClr val="FF0000"/>
                </a:solidFill>
                <a:effectLst>
                  <a:outerShdw blurRad="38100" dist="38100" dir="2700000" algn="tl">
                    <a:srgbClr val="000000"/>
                  </a:outerShdw>
                </a:effectLst>
                <a:latin typeface="Comic Sans MS" pitchFamily="66" charset="0"/>
              </a:rPr>
              <a:t>farmakokinetik</a:t>
            </a:r>
            <a:r>
              <a:rPr lang="tr-TR" sz="3200" b="1" dirty="0">
                <a:solidFill>
                  <a:srgbClr val="FF0000"/>
                </a:solidFill>
                <a:effectLst>
                  <a:outerShdw blurRad="38100" dist="38100" dir="2700000" algn="tl">
                    <a:srgbClr val="000000"/>
                  </a:outerShdw>
                </a:effectLst>
                <a:latin typeface="Comic Sans MS" pitchFamily="66" charset="0"/>
              </a:rPr>
              <a:t> etkileşme</a:t>
            </a:r>
            <a:r>
              <a:rPr lang="tr-TR" sz="3200" dirty="0">
                <a:solidFill>
                  <a:srgbClr val="FFFFFF"/>
                </a:solidFill>
                <a:effectLst>
                  <a:outerShdw blurRad="38100" dist="38100" dir="2700000" algn="tl">
                    <a:srgbClr val="000000"/>
                  </a:outerShdw>
                </a:effectLst>
                <a:latin typeface="Comic Sans MS" pitchFamily="66" charset="0"/>
              </a:rPr>
              <a:t> denir.</a:t>
            </a:r>
          </a:p>
          <a:p>
            <a:pPr marL="1371600" lvl="2" indent="-457200" eaLnBrk="0" fontAlgn="base" hangingPunct="0">
              <a:spcBef>
                <a:spcPct val="0"/>
              </a:spcBef>
              <a:spcAft>
                <a:spcPct val="0"/>
              </a:spcAft>
              <a:buClr>
                <a:srgbClr val="FF0066"/>
              </a:buClr>
              <a:defRPr/>
            </a:pPr>
            <a:endParaRPr lang="tr-TR" sz="3200" dirty="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endParaRPr lang="tr-TR" sz="2200" dirty="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000" dirty="0">
                <a:solidFill>
                  <a:srgbClr val="FFFFFF"/>
                </a:solidFill>
                <a:effectLst>
                  <a:outerShdw blurRad="38100" dist="38100" dir="2700000" algn="tl">
                    <a:srgbClr val="000000"/>
                  </a:outerShdw>
                </a:effectLst>
                <a:latin typeface="Comic Sans MS" pitchFamily="66" charset="0"/>
              </a:rPr>
              <a:t/>
            </a:r>
            <a:br>
              <a:rPr lang="tr-TR" sz="2000" dirty="0">
                <a:solidFill>
                  <a:srgbClr val="FFFFFF"/>
                </a:solidFill>
                <a:effectLst>
                  <a:outerShdw blurRad="38100" dist="38100" dir="2700000" algn="tl">
                    <a:srgbClr val="000000"/>
                  </a:outerShdw>
                </a:effectLst>
                <a:latin typeface="Comic Sans MS" pitchFamily="66" charset="0"/>
              </a:rPr>
            </a:br>
            <a:r>
              <a:rPr lang="tr-TR" sz="2400" dirty="0">
                <a:solidFill>
                  <a:srgbClr val="FFFFFF"/>
                </a:solidFill>
                <a:effectLst>
                  <a:outerShdw blurRad="38100" dist="38100" dir="2700000" algn="tl">
                    <a:srgbClr val="000000"/>
                  </a:outerShdw>
                </a:effectLst>
                <a:latin typeface="Times New Roman" pitchFamily="18" charset="0"/>
              </a:rPr>
              <a:t> </a:t>
            </a:r>
          </a:p>
        </p:txBody>
      </p:sp>
      <p:sp>
        <p:nvSpPr>
          <p:cNvPr id="921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10076859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0" y="381000"/>
            <a:ext cx="8686800" cy="5575300"/>
          </a:xfrm>
          <a:prstGeom prst="rect">
            <a:avLst/>
          </a:prstGeom>
          <a:noFill/>
          <a:ln>
            <a:noFill/>
          </a:ln>
          <a:effectLst/>
          <a:extLst/>
        </p:spPr>
        <p:txBody>
          <a:bodyPr>
            <a:spAutoFit/>
          </a:bodyPr>
          <a:lstStyle/>
          <a:p>
            <a:pPr marL="1371600" lvl="2" indent="-457200" eaLnBrk="0" fontAlgn="base" hangingPunct="0">
              <a:spcBef>
                <a:spcPct val="0"/>
              </a:spcBef>
              <a:spcAft>
                <a:spcPct val="0"/>
              </a:spcAft>
              <a:buClr>
                <a:srgbClr val="FF0066"/>
              </a:buClr>
              <a:defRPr/>
            </a:pPr>
            <a:r>
              <a:rPr lang="tr-TR" sz="2800" b="1">
                <a:solidFill>
                  <a:srgbClr val="FF0000"/>
                </a:solidFill>
                <a:effectLst>
                  <a:outerShdw blurRad="38100" dist="38100" dir="2700000" algn="tl">
                    <a:srgbClr val="000000"/>
                  </a:outerShdw>
                </a:effectLst>
                <a:latin typeface="Comic Sans MS" pitchFamily="66" charset="0"/>
              </a:rPr>
              <a:t>Farmakokinetik Etkileşmeler</a:t>
            </a:r>
            <a:r>
              <a:rPr lang="tr-TR" sz="2800" b="1">
                <a:solidFill>
                  <a:srgbClr val="FFFFFF"/>
                </a:solidFill>
                <a:effectLst>
                  <a:outerShdw blurRad="38100" dist="38100" dir="2700000" algn="tl">
                    <a:srgbClr val="000000"/>
                  </a:outerShdw>
                </a:effectLst>
                <a:latin typeface="Comic Sans MS" pitchFamily="66" charset="0"/>
              </a:rPr>
              <a:t/>
            </a:r>
            <a:br>
              <a:rPr lang="tr-TR" sz="2800" b="1">
                <a:solidFill>
                  <a:srgbClr val="FFFFFF"/>
                </a:solidFill>
                <a:effectLst>
                  <a:outerShdw blurRad="38100" dist="38100" dir="2700000" algn="tl">
                    <a:srgbClr val="000000"/>
                  </a:outerShdw>
                </a:effectLst>
                <a:latin typeface="Comic Sans MS" pitchFamily="66" charset="0"/>
              </a:rPr>
            </a:br>
            <a:endParaRPr lang="tr-TR" sz="2800" b="1">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b="1">
                <a:solidFill>
                  <a:srgbClr val="FF0000"/>
                </a:solidFill>
                <a:effectLst>
                  <a:outerShdw blurRad="38100" dist="38100" dir="2700000" algn="tl">
                    <a:srgbClr val="000000"/>
                  </a:outerShdw>
                </a:effectLst>
                <a:latin typeface="Comic Sans MS" pitchFamily="66" charset="0"/>
              </a:rPr>
              <a:t>1- Absorpsiyon düzeyindeki farmakokinetik etkileşmeler:</a:t>
            </a:r>
            <a:endParaRPr lang="tr-TR" sz="240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	İlaçlar çoğu zaman ağızdan alındığından, bu tür etkileşmeler çoğu zaman bir ilacın diğerinin gastrointestinal absorpsiyonunu azaltması veya artırması şeklinde olur:</a:t>
            </a:r>
            <a:r>
              <a:rPr lang="tr-TR" sz="2000">
                <a:solidFill>
                  <a:srgbClr val="FFFFFF"/>
                </a:solidFill>
                <a:effectLst>
                  <a:outerShdw blurRad="38100" dist="38100" dir="2700000" algn="tl">
                    <a:srgbClr val="000000"/>
                  </a:outerShdw>
                </a:effectLst>
                <a:latin typeface="Comic Sans MS" pitchFamily="66" charset="0"/>
              </a:rPr>
              <a:t> </a:t>
            </a:r>
            <a:br>
              <a:rPr lang="tr-TR" sz="2000">
                <a:solidFill>
                  <a:srgbClr val="FFFFFF"/>
                </a:solidFill>
                <a:effectLst>
                  <a:outerShdw blurRad="38100" dist="38100" dir="2700000" algn="tl">
                    <a:srgbClr val="000000"/>
                  </a:outerShdw>
                </a:effectLst>
                <a:latin typeface="Comic Sans MS" pitchFamily="66" charset="0"/>
              </a:rPr>
            </a:br>
            <a:endParaRPr lang="tr-TR" sz="2000">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000">
                <a:solidFill>
                  <a:srgbClr val="FFFFFF"/>
                </a:solidFill>
                <a:effectLst>
                  <a:outerShdw blurRad="38100" dist="38100" dir="2700000" algn="tl">
                    <a:srgbClr val="000000"/>
                  </a:outerShdw>
                </a:effectLst>
                <a:latin typeface="Comic Sans MS" pitchFamily="66" charset="0"/>
              </a:rPr>
              <a:t>	</a:t>
            </a:r>
            <a:r>
              <a:rPr lang="tr-TR" sz="2000">
                <a:solidFill>
                  <a:srgbClr val="A886E0"/>
                </a:solidFill>
                <a:effectLst>
                  <a:outerShdw blurRad="38100" dist="38100" dir="2700000" algn="tl">
                    <a:srgbClr val="000000"/>
                  </a:outerShdw>
                </a:effectLst>
                <a:latin typeface="Comic Sans MS" pitchFamily="66" charset="0"/>
              </a:rPr>
              <a:t>a-Mide ve barsak motilitesinin değiştirilmesine bağlı etkileşmeler</a:t>
            </a:r>
          </a:p>
          <a:p>
            <a:pPr marL="1371600" lvl="2" indent="-457200" eaLnBrk="0" fontAlgn="base" hangingPunct="0">
              <a:spcBef>
                <a:spcPct val="0"/>
              </a:spcBef>
              <a:spcAft>
                <a:spcPct val="0"/>
              </a:spcAft>
              <a:buClr>
                <a:srgbClr val="FF0066"/>
              </a:buClr>
              <a:defRPr/>
            </a:pPr>
            <a:r>
              <a:rPr lang="tr-TR" sz="2000">
                <a:solidFill>
                  <a:srgbClr val="A886E0"/>
                </a:solidFill>
                <a:effectLst>
                  <a:outerShdw blurRad="38100" dist="38100" dir="2700000" algn="tl">
                    <a:srgbClr val="000000"/>
                  </a:outerShdw>
                </a:effectLst>
                <a:latin typeface="Comic Sans MS" pitchFamily="66" charset="0"/>
              </a:rPr>
              <a:t>	</a:t>
            </a:r>
          </a:p>
          <a:p>
            <a:pPr marL="1371600" lvl="2" indent="-457200" eaLnBrk="0" fontAlgn="base" hangingPunct="0">
              <a:spcBef>
                <a:spcPct val="0"/>
              </a:spcBef>
              <a:spcAft>
                <a:spcPct val="0"/>
              </a:spcAft>
              <a:buClr>
                <a:srgbClr val="FF0066"/>
              </a:buClr>
              <a:defRPr/>
            </a:pPr>
            <a:r>
              <a:rPr lang="tr-TR" sz="2000">
                <a:solidFill>
                  <a:srgbClr val="A886E0"/>
                </a:solidFill>
                <a:effectLst>
                  <a:outerShdw blurRad="38100" dist="38100" dir="2700000" algn="tl">
                    <a:srgbClr val="000000"/>
                  </a:outerShdw>
                </a:effectLst>
                <a:latin typeface="Comic Sans MS" pitchFamily="66" charset="0"/>
              </a:rPr>
              <a:t>	b-Mide suyunun pH'sinin değiştirilmesine bağlı etkileşmeler</a:t>
            </a:r>
          </a:p>
          <a:p>
            <a:pPr marL="1371600" lvl="2" indent="-457200" eaLnBrk="0" fontAlgn="base" hangingPunct="0">
              <a:spcBef>
                <a:spcPct val="0"/>
              </a:spcBef>
              <a:spcAft>
                <a:spcPct val="0"/>
              </a:spcAft>
              <a:buClr>
                <a:srgbClr val="FF0066"/>
              </a:buClr>
              <a:defRPr/>
            </a:pPr>
            <a:r>
              <a:rPr lang="tr-TR" sz="2000">
                <a:solidFill>
                  <a:srgbClr val="A886E0"/>
                </a:solidFill>
                <a:effectLst>
                  <a:outerShdw blurRad="38100" dist="38100" dir="2700000" algn="tl">
                    <a:srgbClr val="000000"/>
                  </a:outerShdw>
                </a:effectLst>
                <a:latin typeface="Comic Sans MS" pitchFamily="66" charset="0"/>
              </a:rPr>
              <a:t>	</a:t>
            </a:r>
            <a:br>
              <a:rPr lang="tr-TR" sz="2000">
                <a:solidFill>
                  <a:srgbClr val="A886E0"/>
                </a:solidFill>
                <a:effectLst>
                  <a:outerShdw blurRad="38100" dist="38100" dir="2700000" algn="tl">
                    <a:srgbClr val="000000"/>
                  </a:outerShdw>
                </a:effectLst>
                <a:latin typeface="Comic Sans MS" pitchFamily="66" charset="0"/>
              </a:rPr>
            </a:br>
            <a:r>
              <a:rPr lang="tr-TR" sz="2000">
                <a:solidFill>
                  <a:srgbClr val="A886E0"/>
                </a:solidFill>
                <a:effectLst>
                  <a:outerShdw blurRad="38100" dist="38100" dir="2700000" algn="tl">
                    <a:srgbClr val="000000"/>
                  </a:outerShdw>
                </a:effectLst>
                <a:latin typeface="Comic Sans MS" pitchFamily="66" charset="0"/>
              </a:rPr>
              <a:t>c-Mide-barsak kanalı içinde kimyasal veya fiziksel kompleks oluşturmaya bağlı etkileşmeler</a:t>
            </a:r>
            <a:endParaRPr lang="tr-TR">
              <a:solidFill>
                <a:srgbClr val="A886E0"/>
              </a:solidFill>
              <a:latin typeface="Arial" charset="0"/>
            </a:endParaRPr>
          </a:p>
        </p:txBody>
      </p:sp>
      <p:sp>
        <p:nvSpPr>
          <p:cNvPr id="10243"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21884003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0" y="381000"/>
            <a:ext cx="8915400" cy="4665663"/>
          </a:xfrm>
          <a:prstGeom prst="rect">
            <a:avLst/>
          </a:prstGeom>
          <a:noFill/>
          <a:ln>
            <a:noFill/>
          </a:ln>
          <a:effectLst/>
          <a:extLst/>
        </p:spPr>
        <p:txBody>
          <a:bodyPr>
            <a:spAutoFit/>
          </a:bodyPr>
          <a:lstStyle/>
          <a:p>
            <a:pPr marL="1371600" lvl="2" indent="-457200" algn="just" eaLnBrk="0" fontAlgn="base" hangingPunct="0">
              <a:spcBef>
                <a:spcPct val="0"/>
              </a:spcBef>
              <a:spcAft>
                <a:spcPct val="0"/>
              </a:spcAft>
              <a:buClr>
                <a:srgbClr val="FF0066"/>
              </a:buClr>
              <a:defRPr/>
            </a:pPr>
            <a:r>
              <a:rPr lang="tr-TR" sz="2400" b="1">
                <a:solidFill>
                  <a:srgbClr val="FF0000"/>
                </a:solidFill>
                <a:effectLst>
                  <a:outerShdw blurRad="38100" dist="38100" dir="2700000" algn="tl">
                    <a:srgbClr val="000000"/>
                  </a:outerShdw>
                </a:effectLst>
                <a:latin typeface="Comic Sans MS" pitchFamily="66" charset="0"/>
              </a:rPr>
              <a:t>2-Dağılım düzeyindeki farmakokinetik etkileşmeler:</a:t>
            </a:r>
            <a:endParaRPr lang="tr-TR" sz="2400" b="1">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	</a:t>
            </a: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	</a:t>
            </a:r>
            <a:r>
              <a:rPr lang="tr-TR" sz="2800">
                <a:solidFill>
                  <a:srgbClr val="FFFFFF"/>
                </a:solidFill>
                <a:effectLst>
                  <a:outerShdw blurRad="38100" dist="38100" dir="2700000" algn="tl">
                    <a:srgbClr val="000000"/>
                  </a:outerShdw>
                </a:effectLst>
                <a:latin typeface="Comic Sans MS" pitchFamily="66" charset="0"/>
              </a:rPr>
              <a:t>Genellikle bir ilacın, diğerini plazma protein molekülleri üzerindeki bağlanma yerlerinden kovmasına bağlı olarak meydana gelir.</a:t>
            </a:r>
          </a:p>
          <a:p>
            <a:pPr marL="1371600" lvl="2" indent="-457200" eaLnBrk="0" fontAlgn="base" hangingPunct="0">
              <a:spcBef>
                <a:spcPct val="0"/>
              </a:spcBef>
              <a:spcAft>
                <a:spcPct val="0"/>
              </a:spcAft>
              <a:buClr>
                <a:srgbClr val="FF0066"/>
              </a:buClr>
              <a:defRPr/>
            </a:pPr>
            <a:r>
              <a:rPr lang="tr-TR" sz="2800">
                <a:solidFill>
                  <a:srgbClr val="FFFFFF"/>
                </a:solidFill>
                <a:effectLst>
                  <a:outerShdw blurRad="38100" dist="38100" dir="2700000" algn="tl">
                    <a:srgbClr val="000000"/>
                  </a:outerShdw>
                </a:effectLst>
                <a:latin typeface="Comic Sans MS" pitchFamily="66" charset="0"/>
              </a:rPr>
              <a:t>	Kovulan ilacın, serbest (etkin) fraksiyonunun konsantrasyonu özellikle başlangıçta artar ve etkinliğin veya toksisitenin artmasına bağlı olarak istenmeyen olaylar meydana gelebilir. </a:t>
            </a:r>
            <a:br>
              <a:rPr lang="tr-TR" sz="2800">
                <a:solidFill>
                  <a:srgbClr val="FFFFFF"/>
                </a:solidFill>
                <a:effectLst>
                  <a:outerShdw blurRad="38100" dist="38100" dir="2700000" algn="tl">
                    <a:srgbClr val="000000"/>
                  </a:outerShdw>
                </a:effectLst>
                <a:latin typeface="Comic Sans MS" pitchFamily="66" charset="0"/>
              </a:rPr>
            </a:br>
            <a:endParaRPr lang="tr-TR" sz="2800">
              <a:solidFill>
                <a:srgbClr val="FFFFFF"/>
              </a:solidFill>
              <a:effectLst>
                <a:outerShdw blurRad="38100" dist="38100" dir="2700000" algn="tl">
                  <a:srgbClr val="000000"/>
                </a:outerShdw>
              </a:effectLst>
              <a:latin typeface="Times New Roman" pitchFamily="18" charset="0"/>
            </a:endParaRPr>
          </a:p>
        </p:txBody>
      </p:sp>
      <p:sp>
        <p:nvSpPr>
          <p:cNvPr id="11267"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23714017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0" y="381000"/>
            <a:ext cx="8915400" cy="4968875"/>
          </a:xfrm>
          <a:prstGeom prst="rect">
            <a:avLst/>
          </a:prstGeom>
          <a:noFill/>
          <a:ln>
            <a:noFill/>
          </a:ln>
          <a:effectLst/>
          <a:extLst/>
        </p:spPr>
        <p:txBody>
          <a:bodyPr>
            <a:spAutoFit/>
          </a:bodyPr>
          <a:lstStyle/>
          <a:p>
            <a:pPr marL="1371600" lvl="2" indent="-457200" algn="just" eaLnBrk="0" fontAlgn="base" hangingPunct="0">
              <a:spcBef>
                <a:spcPct val="0"/>
              </a:spcBef>
              <a:spcAft>
                <a:spcPct val="0"/>
              </a:spcAft>
              <a:buClr>
                <a:srgbClr val="FF0066"/>
              </a:buClr>
              <a:defRPr/>
            </a:pPr>
            <a:r>
              <a:rPr lang="tr-TR" sz="2400" b="1">
                <a:solidFill>
                  <a:srgbClr val="FF0000"/>
                </a:solidFill>
                <a:effectLst>
                  <a:outerShdw blurRad="38100" dist="38100" dir="2700000" algn="tl">
                    <a:srgbClr val="000000"/>
                  </a:outerShdw>
                </a:effectLst>
                <a:latin typeface="Comic Sans MS" pitchFamily="66" charset="0"/>
              </a:rPr>
              <a:t>2-Dağılım düzeyindeki farmakokinetik etkileşmeler:</a:t>
            </a:r>
            <a:endParaRPr lang="tr-TR" sz="2400" b="1">
              <a:solidFill>
                <a:srgbClr val="FFFFFF"/>
              </a:solidFill>
              <a:effectLst>
                <a:outerShdw blurRad="38100" dist="38100" dir="2700000" algn="tl">
                  <a:srgbClr val="000000"/>
                </a:outerShdw>
              </a:effectLst>
              <a:latin typeface="Comic Sans MS" pitchFamily="66" charset="0"/>
            </a:endParaRPr>
          </a:p>
          <a:p>
            <a:pPr marL="1371600" lvl="2" indent="-457200" eaLnBrk="0" fontAlgn="base" hangingPunct="0">
              <a:spcBef>
                <a:spcPct val="0"/>
              </a:spcBef>
              <a:spcAft>
                <a:spcPct val="0"/>
              </a:spcAft>
              <a:buClr>
                <a:srgbClr val="FF0066"/>
              </a:buClr>
              <a:defRPr/>
            </a:pPr>
            <a:r>
              <a:rPr lang="tr-TR" sz="2400">
                <a:solidFill>
                  <a:srgbClr val="FFFFFF"/>
                </a:solidFill>
                <a:effectLst>
                  <a:outerShdw blurRad="38100" dist="38100" dir="2700000" algn="tl">
                    <a:srgbClr val="000000"/>
                  </a:outerShdw>
                </a:effectLst>
                <a:latin typeface="Comic Sans MS" pitchFamily="66" charset="0"/>
              </a:rPr>
              <a:t>	</a:t>
            </a:r>
            <a:br>
              <a:rPr lang="tr-TR" sz="2400">
                <a:solidFill>
                  <a:srgbClr val="FFFFFF"/>
                </a:solidFill>
                <a:effectLst>
                  <a:outerShdw blurRad="38100" dist="38100" dir="2700000" algn="tl">
                    <a:srgbClr val="000000"/>
                  </a:outerShdw>
                </a:effectLst>
                <a:latin typeface="Comic Sans MS" pitchFamily="66" charset="0"/>
              </a:rPr>
            </a:br>
            <a:r>
              <a:rPr lang="tr-TR" sz="2800">
                <a:solidFill>
                  <a:srgbClr val="FFFFFF"/>
                </a:solidFill>
                <a:effectLst>
                  <a:outerShdw blurRad="38100" dist="38100" dir="2700000" algn="tl">
                    <a:srgbClr val="000000"/>
                  </a:outerShdw>
                </a:effectLst>
                <a:latin typeface="Comic Sans MS" pitchFamily="66" charset="0"/>
              </a:rPr>
              <a:t>Özellikle bazı koşullarda bu tür etkileşmenin önemi fazla olabilir: Kovulan ilacın sanal dağılım hacminin küçük olması ve ilacın proteine bağlanma oranının yüksek (örneğin, % 85'in üstünde) olması gibi. </a:t>
            </a:r>
            <a:br>
              <a:rPr lang="tr-TR" sz="2800">
                <a:solidFill>
                  <a:srgbClr val="FFFFFF"/>
                </a:solidFill>
                <a:effectLst>
                  <a:outerShdw blurRad="38100" dist="38100" dir="2700000" algn="tl">
                    <a:srgbClr val="000000"/>
                  </a:outerShdw>
                </a:effectLst>
                <a:latin typeface="Comic Sans MS" pitchFamily="66" charset="0"/>
              </a:rPr>
            </a:br>
            <a:r>
              <a:rPr lang="tr-TR" sz="2800">
                <a:solidFill>
                  <a:srgbClr val="FFFFFF"/>
                </a:solidFill>
                <a:effectLst>
                  <a:outerShdw blurRad="38100" dist="38100" dir="2700000" algn="tl">
                    <a:srgbClr val="000000"/>
                  </a:outerShdw>
                </a:effectLst>
                <a:latin typeface="Comic Sans MS" pitchFamily="66" charset="0"/>
              </a:rPr>
              <a:t>Çeşitli ilaçlar, bu tür etkileşme ile oral antikoagülanların, tolbutamid, metotreksat ve fenitoin'in toksisitesini artırabilirler.</a:t>
            </a:r>
            <a:r>
              <a:rPr lang="tr-TR" sz="2400">
                <a:solidFill>
                  <a:srgbClr val="FFFFFF"/>
                </a:solidFill>
                <a:effectLst>
                  <a:outerShdw blurRad="38100" dist="38100" dir="2700000" algn="tl">
                    <a:srgbClr val="000000"/>
                  </a:outerShdw>
                </a:effectLst>
                <a:latin typeface="Comic Sans MS" pitchFamily="66" charset="0"/>
              </a:rPr>
              <a:t/>
            </a:r>
            <a:br>
              <a:rPr lang="tr-TR" sz="2400">
                <a:solidFill>
                  <a:srgbClr val="FFFFFF"/>
                </a:solidFill>
                <a:effectLst>
                  <a:outerShdw blurRad="38100" dist="38100" dir="2700000" algn="tl">
                    <a:srgbClr val="000000"/>
                  </a:outerShdw>
                </a:effectLst>
                <a:latin typeface="Comic Sans MS" pitchFamily="66" charset="0"/>
              </a:rPr>
            </a:br>
            <a:r>
              <a:rPr lang="tr-TR" sz="2400">
                <a:solidFill>
                  <a:srgbClr val="FFFFFF"/>
                </a:solidFill>
                <a:effectLst>
                  <a:outerShdw blurRad="38100" dist="38100" dir="2700000" algn="tl">
                    <a:srgbClr val="000000"/>
                  </a:outerShdw>
                </a:effectLst>
                <a:latin typeface="Comic Sans MS" pitchFamily="66" charset="0"/>
              </a:rPr>
              <a:t/>
            </a:r>
            <a:br>
              <a:rPr lang="tr-TR" sz="2400">
                <a:solidFill>
                  <a:srgbClr val="FFFFFF"/>
                </a:solidFill>
                <a:effectLst>
                  <a:outerShdw blurRad="38100" dist="38100" dir="2700000" algn="tl">
                    <a:srgbClr val="000000"/>
                  </a:outerShdw>
                </a:effectLst>
                <a:latin typeface="Comic Sans MS" pitchFamily="66" charset="0"/>
              </a:rPr>
            </a:br>
            <a:r>
              <a:rPr lang="tr-TR" sz="2400">
                <a:solidFill>
                  <a:srgbClr val="FFFFFF"/>
                </a:solidFill>
                <a:effectLst>
                  <a:outerShdw blurRad="38100" dist="38100" dir="2700000" algn="tl">
                    <a:srgbClr val="000000"/>
                  </a:outerShdw>
                </a:effectLst>
                <a:latin typeface="Times New Roman" pitchFamily="18" charset="0"/>
              </a:rPr>
              <a:t> </a:t>
            </a:r>
          </a:p>
        </p:txBody>
      </p:sp>
      <p:sp>
        <p:nvSpPr>
          <p:cNvPr id="12291"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tr-TR" sz="4400" smtClean="0">
              <a:solidFill>
                <a:srgbClr val="E5E5FF"/>
              </a:solidFill>
              <a:latin typeface="Times New Roman" pitchFamily="18" charset="0"/>
            </a:endParaRPr>
          </a:p>
        </p:txBody>
      </p:sp>
    </p:spTree>
    <p:extLst>
      <p:ext uri="{BB962C8B-B14F-4D97-AF65-F5344CB8AC3E}">
        <p14:creationId xmlns:p14="http://schemas.microsoft.com/office/powerpoint/2010/main" val="24375700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1013</Words>
  <Application>Microsoft Office PowerPoint</Application>
  <PresentationFormat>Ekran Gösterisi (4:3)</PresentationFormat>
  <Paragraphs>230</Paragraphs>
  <Slides>51</Slides>
  <Notes>13</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51</vt:i4>
      </vt:variant>
    </vt:vector>
  </HeadingPairs>
  <TitlesOfParts>
    <vt:vector size="53" baseType="lpstr">
      <vt:lpstr>Dere</vt:lpstr>
      <vt:lpstr>Microsoft Photo Editor 3.0 Fotoğrafı</vt:lpstr>
      <vt:lpstr>PowerPoint Sunusu</vt:lpstr>
      <vt:lpstr>KONU AKIŞI</vt:lpstr>
      <vt:lpstr>POLİFARMASİ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İlaç Etkileşme Tipleri Özet</vt:lpstr>
      <vt:lpstr>3-İLAÇ ETKİLEŞMELERİNDE ÇÖZÜM ÖNERİLERİ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https://reference.medscape.com/drug-interactionchecker</vt:lpstr>
      <vt:lpstr>5 Interactions Found </vt:lpstr>
      <vt:lpstr>B- Monitor Closely</vt:lpstr>
      <vt:lpstr>warfarin + clopidogrel</vt:lpstr>
      <vt:lpstr> lansoprazole + digoxin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Konjestif kalp yetmezliğinin tedavisi</dc:title>
  <dc:creator>Lenovo</dc:creator>
  <cp:lastModifiedBy>USER</cp:lastModifiedBy>
  <cp:revision>72</cp:revision>
  <dcterms:created xsi:type="dcterms:W3CDTF">2016-04-04T14:54:14Z</dcterms:created>
  <dcterms:modified xsi:type="dcterms:W3CDTF">2018-11-08T15:57:51Z</dcterms:modified>
</cp:coreProperties>
</file>